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</p:sldMasterIdLst>
  <p:notesMasterIdLst>
    <p:notesMasterId r:id="rId13"/>
  </p:notesMasterIdLst>
  <p:handoutMasterIdLst>
    <p:handoutMasterId r:id="rId14"/>
  </p:handoutMasterIdLst>
  <p:sldIdLst>
    <p:sldId id="565" r:id="rId5"/>
    <p:sldId id="567" r:id="rId6"/>
    <p:sldId id="421" r:id="rId7"/>
    <p:sldId id="562" r:id="rId8"/>
    <p:sldId id="560" r:id="rId9"/>
    <p:sldId id="542" r:id="rId10"/>
    <p:sldId id="563" r:id="rId11"/>
    <p:sldId id="566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ages" id="{FC0DFC9E-6E80-41B7-A816-DDF12A6A254E}">
          <p14:sldIdLst>
            <p14:sldId id="565"/>
            <p14:sldId id="567"/>
            <p14:sldId id="421"/>
            <p14:sldId id="562"/>
            <p14:sldId id="560"/>
            <p14:sldId id="542"/>
            <p14:sldId id="563"/>
            <p14:sldId id="5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CE333A"/>
    <a:srgbClr val="FFC000"/>
    <a:srgbClr val="D96167"/>
    <a:srgbClr val="000000"/>
    <a:srgbClr val="FFFFFF"/>
    <a:srgbClr val="D6A233"/>
    <a:srgbClr val="A5A5A5"/>
    <a:srgbClr val="5B9BD5"/>
    <a:srgbClr val="CAE4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6323" autoAdjust="0"/>
  </p:normalViewPr>
  <p:slideViewPr>
    <p:cSldViewPr snapToGrid="0" snapToObjects="1">
      <p:cViewPr varScale="1">
        <p:scale>
          <a:sx n="113" d="100"/>
          <a:sy n="113" d="100"/>
        </p:scale>
        <p:origin x="84" y="10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 snapToObjects="1">
      <p:cViewPr varScale="1">
        <p:scale>
          <a:sx n="84" d="100"/>
          <a:sy n="84" d="100"/>
        </p:scale>
        <p:origin x="391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8"/>
                <c:pt idx="1">
                  <c:v>Meteor Lake</c:v>
                </c:pt>
                <c:pt idx="2">
                  <c:v>Arrow Lake</c:v>
                </c:pt>
                <c:pt idx="3">
                  <c:v>Wildcat Lake</c:v>
                </c:pt>
                <c:pt idx="4">
                  <c:v>Wildcat Lake Refresh</c:v>
                </c:pt>
                <c:pt idx="5">
                  <c:v>Panther Lake</c:v>
                </c:pt>
                <c:pt idx="6">
                  <c:v>Nova Lake</c:v>
                </c:pt>
                <c:pt idx="7">
                  <c:v>Razor Lake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1"/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5">
                  <c:v>2026</c:v>
                </c:pt>
                <c:pt idx="6">
                  <c:v>2027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9-4BFB-88BA-706C8C0EA1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Lifetme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Sheet1!$A$2:$A$17</c:f>
              <c:strCache>
                <c:ptCount val="8"/>
                <c:pt idx="1">
                  <c:v>Meteor Lake</c:v>
                </c:pt>
                <c:pt idx="2">
                  <c:v>Arrow Lake</c:v>
                </c:pt>
                <c:pt idx="3">
                  <c:v>Wildcat Lake</c:v>
                </c:pt>
                <c:pt idx="4">
                  <c:v>Wildcat Lake Refresh</c:v>
                </c:pt>
                <c:pt idx="5">
                  <c:v>Panther Lake</c:v>
                </c:pt>
                <c:pt idx="6">
                  <c:v>Nova Lake</c:v>
                </c:pt>
                <c:pt idx="7">
                  <c:v>Razor Lake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1"/>
                <c:pt idx="1">
                  <c:v>10</c:v>
                </c:pt>
                <c:pt idx="2">
                  <c:v>5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9-4BFB-88BA-706C8C0EA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435165232"/>
        <c:axId val="435167728"/>
      </c:barChart>
      <c:catAx>
        <c:axId val="43516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7728"/>
        <c:crosses val="autoZero"/>
        <c:auto val="1"/>
        <c:lblAlgn val="ctr"/>
        <c:lblOffset val="100"/>
        <c:noMultiLvlLbl val="0"/>
      </c:catAx>
      <c:valAx>
        <c:axId val="435167728"/>
        <c:scaling>
          <c:orientation val="minMax"/>
          <c:max val="2043"/>
          <c:min val="2023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523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2"/>
                <c:pt idx="1">
                  <c:v>Coffee Lake</c:v>
                </c:pt>
                <c:pt idx="2">
                  <c:v>Coffee Lake Refresh</c:v>
                </c:pt>
                <c:pt idx="3">
                  <c:v>Wishkey Lake </c:v>
                </c:pt>
                <c:pt idx="4">
                  <c:v>Comet Lake</c:v>
                </c:pt>
                <c:pt idx="5">
                  <c:v>V2000</c:v>
                </c:pt>
                <c:pt idx="6">
                  <c:v>Tiger Lake </c:v>
                </c:pt>
                <c:pt idx="7">
                  <c:v>Tiger Lake UP3</c:v>
                </c:pt>
                <c:pt idx="8">
                  <c:v>Alder Lake</c:v>
                </c:pt>
                <c:pt idx="9">
                  <c:v>Raptor Lake </c:v>
                </c:pt>
                <c:pt idx="10">
                  <c:v>Raptor Lake Refresh</c:v>
                </c:pt>
                <c:pt idx="11">
                  <c:v>Bartlett Lake 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2"/>
                <c:pt idx="1">
                  <c:v>2018</c:v>
                </c:pt>
                <c:pt idx="2">
                  <c:v>2019</c:v>
                </c:pt>
                <c:pt idx="3">
                  <c:v>2018</c:v>
                </c:pt>
                <c:pt idx="4">
                  <c:v>2020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2025</c:v>
                </c:pt>
                <c:pt idx="11">
                  <c:v>2026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9-4BFB-88BA-706C8C0EA1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Lifetme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Sheet1!$A$2:$A$18</c:f>
              <c:strCache>
                <c:ptCount val="12"/>
                <c:pt idx="1">
                  <c:v>Coffee Lake</c:v>
                </c:pt>
                <c:pt idx="2">
                  <c:v>Coffee Lake Refresh</c:v>
                </c:pt>
                <c:pt idx="3">
                  <c:v>Wishkey Lake </c:v>
                </c:pt>
                <c:pt idx="4">
                  <c:v>Comet Lake</c:v>
                </c:pt>
                <c:pt idx="5">
                  <c:v>V2000</c:v>
                </c:pt>
                <c:pt idx="6">
                  <c:v>Tiger Lake </c:v>
                </c:pt>
                <c:pt idx="7">
                  <c:v>Tiger Lake UP3</c:v>
                </c:pt>
                <c:pt idx="8">
                  <c:v>Alder Lake</c:v>
                </c:pt>
                <c:pt idx="9">
                  <c:v>Raptor Lake </c:v>
                </c:pt>
                <c:pt idx="10">
                  <c:v>Raptor Lake Refresh</c:v>
                </c:pt>
                <c:pt idx="11">
                  <c:v>Bartlett Lake 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2"/>
                <c:pt idx="1">
                  <c:v>12</c:v>
                </c:pt>
                <c:pt idx="2">
                  <c:v>11</c:v>
                </c:pt>
                <c:pt idx="3">
                  <c:v>12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9-4BFB-88BA-706C8C0EA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435165232"/>
        <c:axId val="435167728"/>
      </c:barChart>
      <c:catAx>
        <c:axId val="43516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7728"/>
        <c:crosses val="autoZero"/>
        <c:auto val="1"/>
        <c:lblAlgn val="ctr"/>
        <c:lblOffset val="100"/>
        <c:noMultiLvlLbl val="0"/>
      </c:catAx>
      <c:valAx>
        <c:axId val="435167728"/>
        <c:scaling>
          <c:orientation val="minMax"/>
          <c:max val="2041"/>
          <c:min val="201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523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9"/>
                <c:pt idx="1">
                  <c:v>Baytrail</c:v>
                </c:pt>
                <c:pt idx="2">
                  <c:v>Braswell</c:v>
                </c:pt>
                <c:pt idx="3">
                  <c:v>Apollo Lake</c:v>
                </c:pt>
                <c:pt idx="4">
                  <c:v>Elkhart Lake</c:v>
                </c:pt>
                <c:pt idx="5">
                  <c:v>Alder Lake N</c:v>
                </c:pt>
                <c:pt idx="6">
                  <c:v>Amston Lake</c:v>
                </c:pt>
                <c:pt idx="7">
                  <c:v>Twin Lake</c:v>
                </c:pt>
                <c:pt idx="8">
                  <c:v>Moon Lake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1"/>
                <c:pt idx="1">
                  <c:v>2014</c:v>
                </c:pt>
                <c:pt idx="2">
                  <c:v>2015</c:v>
                </c:pt>
                <c:pt idx="3">
                  <c:v>2017</c:v>
                </c:pt>
                <c:pt idx="4">
                  <c:v>2021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9-4BFB-88BA-706C8C0EA1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Lifetme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Sheet1!$A$2:$A$17</c:f>
              <c:strCache>
                <c:ptCount val="9"/>
                <c:pt idx="1">
                  <c:v>Baytrail</c:v>
                </c:pt>
                <c:pt idx="2">
                  <c:v>Braswell</c:v>
                </c:pt>
                <c:pt idx="3">
                  <c:v>Apollo Lake</c:v>
                </c:pt>
                <c:pt idx="4">
                  <c:v>Elkhart Lake</c:v>
                </c:pt>
                <c:pt idx="5">
                  <c:v>Alder Lake N</c:v>
                </c:pt>
                <c:pt idx="6">
                  <c:v>Amston Lake</c:v>
                </c:pt>
                <c:pt idx="7">
                  <c:v>Twin Lake</c:v>
                </c:pt>
                <c:pt idx="8">
                  <c:v>Moon Lake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1"/>
                <c:pt idx="1">
                  <c:v>14</c:v>
                </c:pt>
                <c:pt idx="2">
                  <c:v>13</c:v>
                </c:pt>
                <c:pt idx="3">
                  <c:v>13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9-4BFB-88BA-706C8C0EA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435165232"/>
        <c:axId val="435167728"/>
      </c:barChart>
      <c:catAx>
        <c:axId val="43516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7728"/>
        <c:crosses val="autoZero"/>
        <c:auto val="1"/>
        <c:lblAlgn val="ctr"/>
        <c:lblOffset val="100"/>
        <c:noMultiLvlLbl val="0"/>
      </c:catAx>
      <c:valAx>
        <c:axId val="435167728"/>
        <c:scaling>
          <c:orientation val="minMax"/>
          <c:max val="2036"/>
          <c:min val="201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523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21795789512326"/>
          <c:y val="1.8205674149560536E-2"/>
          <c:w val="0.83160022392305855"/>
          <c:h val="0.8917458668102368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1">
                  <c:v>Broadwell DE</c:v>
                </c:pt>
                <c:pt idx="2">
                  <c:v>Denverton</c:v>
                </c:pt>
                <c:pt idx="3">
                  <c:v>Denverton Refresh</c:v>
                </c:pt>
                <c:pt idx="4">
                  <c:v>Ice Lake D</c:v>
                </c:pt>
                <c:pt idx="5">
                  <c:v>Express-VR7</c:v>
                </c:pt>
                <c:pt idx="6">
                  <c:v>Ice Lake D Refresh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9-4BFB-88BA-706C8C0EA1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Sheet1!$A$2:$A$8</c:f>
              <c:strCache>
                <c:ptCount val="7"/>
                <c:pt idx="1">
                  <c:v>Broadwell DE</c:v>
                </c:pt>
                <c:pt idx="2">
                  <c:v>Denverton</c:v>
                </c:pt>
                <c:pt idx="3">
                  <c:v>Denverton Refresh</c:v>
                </c:pt>
                <c:pt idx="4">
                  <c:v>Ice Lake D</c:v>
                </c:pt>
                <c:pt idx="5">
                  <c:v>Express-VR7</c:v>
                </c:pt>
                <c:pt idx="6">
                  <c:v>Ice Lake D Refresh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1">
                  <c:v>10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9-4BFB-88BA-706C8C0EA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435165232"/>
        <c:axId val="435167728"/>
      </c:barChart>
      <c:catAx>
        <c:axId val="43516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7728"/>
        <c:crosses val="autoZero"/>
        <c:auto val="1"/>
        <c:lblAlgn val="ctr"/>
        <c:lblOffset val="100"/>
        <c:noMultiLvlLbl val="0"/>
      </c:catAx>
      <c:valAx>
        <c:axId val="435167728"/>
        <c:scaling>
          <c:orientation val="minMax"/>
          <c:max val="2037"/>
          <c:min val="20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16523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0.19282</cdr:x>
      <cdr:y>0.76706</cdr:y>
    </cdr:from>
    <cdr:to>
      <cdr:x>0.8021</cdr:x>
      <cdr:y>0.82965</cdr:y>
    </cdr:to>
    <cdr:sp macro="" textlink="">
      <cdr:nvSpPr>
        <cdr:cNvPr id="13" name="Rectangle 12">
          <a:extLst xmlns:a="http://schemas.openxmlformats.org/drawingml/2006/main">
            <a:ext uri="{FF2B5EF4-FFF2-40B4-BE49-F238E27FC236}">
              <a16:creationId xmlns:a16="http://schemas.microsoft.com/office/drawing/2014/main" id="{9E68728C-202F-4E8D-87E6-A48EC2E3037E}"/>
            </a:ext>
          </a:extLst>
        </cdr:cNvPr>
        <cdr:cNvSpPr/>
      </cdr:nvSpPr>
      <cdr:spPr>
        <a:xfrm xmlns:a="http://schemas.openxmlformats.org/drawingml/2006/main">
          <a:off x="2101073" y="3745641"/>
          <a:ext cx="6639080" cy="30563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</cdr:x>
      <cdr:y>0.21647</cdr:y>
    </cdr:from>
    <cdr:to>
      <cdr:x>0</cdr:x>
      <cdr:y>0.21647</cdr:y>
    </cdr:to>
    <cdr:grpSp>
      <cdr:nvGrpSpPr>
        <cdr:cNvPr id="25" name="Group 24">
          <a:extLst xmlns:a="http://schemas.openxmlformats.org/drawingml/2006/main">
            <a:ext uri="{FF2B5EF4-FFF2-40B4-BE49-F238E27FC236}">
              <a16:creationId xmlns:a16="http://schemas.microsoft.com/office/drawing/2014/main" id="{609A6874-45F9-4AA0-BA6E-07A118E6376B}"/>
            </a:ext>
          </a:extLst>
        </cdr:cNvPr>
        <cdr:cNvGrpSpPr/>
      </cdr:nvGrpSpPr>
      <cdr:grpSpPr>
        <a:xfrm xmlns:a="http://schemas.openxmlformats.org/drawingml/2006/main">
          <a:off x="0" y="1057043"/>
          <a:ext cx="0" cy="0"/>
          <a:chOff x="0" y="1057043"/>
          <a:chExt cx="0" cy="0"/>
        </a:xfrm>
      </cdr:grpSpPr>
    </cdr:grpSp>
  </cdr:relSizeAnchor>
  <cdr:relSizeAnchor xmlns:cdr="http://schemas.openxmlformats.org/drawingml/2006/chartDrawing">
    <cdr:from>
      <cdr:x>0.23364</cdr:x>
      <cdr:y>0.68952</cdr:y>
    </cdr:from>
    <cdr:to>
      <cdr:x>0.64545</cdr:x>
      <cdr:y>0.75211</cdr:y>
    </cdr:to>
    <cdr:sp macro="" textlink="">
      <cdr:nvSpPr>
        <cdr:cNvPr id="28" name="Rectangle 27">
          <a:extLst xmlns:a="http://schemas.openxmlformats.org/drawingml/2006/main">
            <a:ext uri="{FF2B5EF4-FFF2-40B4-BE49-F238E27FC236}">
              <a16:creationId xmlns:a16="http://schemas.microsoft.com/office/drawing/2014/main" id="{9D645D9C-887A-4176-8A4E-225C6E70A745}"/>
            </a:ext>
          </a:extLst>
        </cdr:cNvPr>
        <cdr:cNvSpPr/>
      </cdr:nvSpPr>
      <cdr:spPr>
        <a:xfrm xmlns:a="http://schemas.openxmlformats.org/drawingml/2006/main">
          <a:off x="2545849" y="3367001"/>
          <a:ext cx="4487411" cy="30563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0.27629</cdr:x>
      <cdr:y>0.60682</cdr:y>
    </cdr:from>
    <cdr:to>
      <cdr:x>0.88558</cdr:x>
      <cdr:y>0.66941</cdr:y>
    </cdr:to>
    <cdr:sp macro="" textlink="">
      <cdr:nvSpPr>
        <cdr:cNvPr id="45" name="Rectangle 44">
          <a:extLst xmlns:a="http://schemas.openxmlformats.org/drawingml/2006/main">
            <a:ext uri="{FF2B5EF4-FFF2-40B4-BE49-F238E27FC236}">
              <a16:creationId xmlns:a16="http://schemas.microsoft.com/office/drawing/2014/main" id="{9B6BA6C1-B838-4531-9D0A-B1D879127D71}"/>
            </a:ext>
          </a:extLst>
        </cdr:cNvPr>
        <cdr:cNvSpPr/>
      </cdr:nvSpPr>
      <cdr:spPr>
        <a:xfrm xmlns:a="http://schemas.openxmlformats.org/drawingml/2006/main">
          <a:off x="3010669" y="2963141"/>
          <a:ext cx="6639108" cy="30563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0.27629</cdr:x>
      <cdr:y>0.44382</cdr:y>
    </cdr:from>
    <cdr:to>
      <cdr:x>0.88558</cdr:x>
      <cdr:y>0.50641</cdr:y>
    </cdr:to>
    <cdr:sp macro="" textlink="">
      <cdr:nvSpPr>
        <cdr:cNvPr id="46" name="Rectangle 45">
          <a:extLst xmlns:a="http://schemas.openxmlformats.org/drawingml/2006/main">
            <a:ext uri="{FF2B5EF4-FFF2-40B4-BE49-F238E27FC236}">
              <a16:creationId xmlns:a16="http://schemas.microsoft.com/office/drawing/2014/main" id="{7660934D-CF95-44EF-956F-98C25CA90B51}"/>
            </a:ext>
          </a:extLst>
        </cdr:cNvPr>
        <cdr:cNvSpPr/>
      </cdr:nvSpPr>
      <cdr:spPr>
        <a:xfrm xmlns:a="http://schemas.openxmlformats.org/drawingml/2006/main">
          <a:off x="3010669" y="2167212"/>
          <a:ext cx="6639108" cy="30563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0.31668</cdr:x>
      <cdr:y>0.36349</cdr:y>
    </cdr:from>
    <cdr:to>
      <cdr:x>0.92596</cdr:x>
      <cdr:y>0.42608</cdr:y>
    </cdr:to>
    <cdr:sp macro="" textlink="">
      <cdr:nvSpPr>
        <cdr:cNvPr id="47" name="Rectangle 46">
          <a:extLst xmlns:a="http://schemas.openxmlformats.org/drawingml/2006/main">
            <a:ext uri="{FF2B5EF4-FFF2-40B4-BE49-F238E27FC236}">
              <a16:creationId xmlns:a16="http://schemas.microsoft.com/office/drawing/2014/main" id="{8964DF44-E4D1-4A54-B1BB-5CC8EACAEA58}"/>
            </a:ext>
          </a:extLst>
        </cdr:cNvPr>
        <cdr:cNvSpPr/>
      </cdr:nvSpPr>
      <cdr:spPr>
        <a:xfrm xmlns:a="http://schemas.openxmlformats.org/drawingml/2006/main">
          <a:off x="3450724" y="1774935"/>
          <a:ext cx="6639108" cy="305633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0.30934</cdr:x>
      <cdr:y>0.47951</cdr:y>
    </cdr:from>
    <cdr:to>
      <cdr:x>0.69065</cdr:x>
      <cdr:y>0.54299</cdr:y>
    </cdr:to>
    <cdr:sp macro="" textlink="">
      <cdr:nvSpPr>
        <cdr:cNvPr id="10" name="Rectangle 9">
          <a:extLst xmlns:a="http://schemas.openxmlformats.org/drawingml/2006/main">
            <a:ext uri="{FF2B5EF4-FFF2-40B4-BE49-F238E27FC236}">
              <a16:creationId xmlns:a16="http://schemas.microsoft.com/office/drawing/2014/main" id="{0282E6AF-8E28-4C88-9DE7-06FD3E901C5C}"/>
            </a:ext>
          </a:extLst>
        </cdr:cNvPr>
        <cdr:cNvSpPr/>
      </cdr:nvSpPr>
      <cdr:spPr>
        <a:xfrm xmlns:a="http://schemas.openxmlformats.org/drawingml/2006/main">
          <a:off x="3370808" y="2341492"/>
          <a:ext cx="4154983" cy="309979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?????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</cdr:x>
      <cdr:y>0</cdr:y>
    </cdr:to>
    <cdr:grpSp>
      <cdr:nvGrpSpPr>
        <cdr:cNvPr id="32" name="Group 31">
          <a:extLst xmlns:a="http://schemas.openxmlformats.org/drawingml/2006/main">
            <a:ext uri="{FF2B5EF4-FFF2-40B4-BE49-F238E27FC236}">
              <a16:creationId xmlns:a16="http://schemas.microsoft.com/office/drawing/2014/main" id="{2437BA80-5CAE-4644-97CD-02375E23EAB1}"/>
            </a:ext>
          </a:extLst>
        </cdr:cNvPr>
        <cdr:cNvGrpSpPr/>
      </cdr:nvGrpSpPr>
      <cdr:grpSpPr>
        <a:xfrm xmlns:a="http://schemas.openxmlformats.org/drawingml/2006/main">
          <a:off x="0" y="0"/>
          <a:ext cx="0" cy="0"/>
          <a:chOff x="0" y="0"/>
          <a:chExt cx="0" cy="0"/>
        </a:xfrm>
      </cdr:grpSpPr>
    </cdr:grpSp>
  </cdr:relSizeAnchor>
  <cdr:relSizeAnchor xmlns:cdr="http://schemas.openxmlformats.org/drawingml/2006/chartDrawing">
    <cdr:from>
      <cdr:x>0.31113</cdr:x>
      <cdr:y>0.33386</cdr:y>
    </cdr:from>
    <cdr:to>
      <cdr:x>0.80864</cdr:x>
      <cdr:y>0.39002</cdr:y>
    </cdr:to>
    <cdr:sp macro="" textlink="">
      <cdr:nvSpPr>
        <cdr:cNvPr id="35" name="Rectangle 34">
          <a:extLst xmlns:a="http://schemas.openxmlformats.org/drawingml/2006/main">
            <a:ext uri="{FF2B5EF4-FFF2-40B4-BE49-F238E27FC236}">
              <a16:creationId xmlns:a16="http://schemas.microsoft.com/office/drawing/2014/main" id="{0C982326-C760-47D9-87C0-13433543CBEE}"/>
            </a:ext>
          </a:extLst>
        </cdr:cNvPr>
        <cdr:cNvSpPr/>
      </cdr:nvSpPr>
      <cdr:spPr>
        <a:xfrm xmlns:a="http://schemas.openxmlformats.org/drawingml/2006/main">
          <a:off x="3390241" y="1630287"/>
          <a:ext cx="5421178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0.37545</cdr:x>
      <cdr:y>0.18775</cdr:y>
    </cdr:from>
    <cdr:to>
      <cdr:x>0.87296</cdr:x>
      <cdr:y>0.24391</cdr:y>
    </cdr:to>
    <cdr:sp macro="" textlink="">
      <cdr:nvSpPr>
        <cdr:cNvPr id="28" name="Rectangle 27">
          <a:extLst xmlns:a="http://schemas.openxmlformats.org/drawingml/2006/main">
            <a:ext uri="{FF2B5EF4-FFF2-40B4-BE49-F238E27FC236}">
              <a16:creationId xmlns:a16="http://schemas.microsoft.com/office/drawing/2014/main" id="{53C51907-2F8A-444E-A428-EDDA95B87FC4}"/>
            </a:ext>
          </a:extLst>
        </cdr:cNvPr>
        <cdr:cNvSpPr/>
      </cdr:nvSpPr>
      <cdr:spPr>
        <a:xfrm xmlns:a="http://schemas.openxmlformats.org/drawingml/2006/main">
          <a:off x="4091123" y="916805"/>
          <a:ext cx="5421178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0.34689</cdr:x>
      <cdr:y>0.26243</cdr:y>
    </cdr:from>
    <cdr:to>
      <cdr:x>0.84441</cdr:x>
      <cdr:y>0.31859</cdr:y>
    </cdr:to>
    <cdr:sp macro="" textlink="">
      <cdr:nvSpPr>
        <cdr:cNvPr id="33" name="Rectangle 32">
          <a:extLst xmlns:a="http://schemas.openxmlformats.org/drawingml/2006/main">
            <a:ext uri="{FF2B5EF4-FFF2-40B4-BE49-F238E27FC236}">
              <a16:creationId xmlns:a16="http://schemas.microsoft.com/office/drawing/2014/main" id="{F07EAC41-835E-452D-AD1D-9FD013D61758}"/>
            </a:ext>
          </a:extLst>
        </cdr:cNvPr>
        <cdr:cNvSpPr/>
      </cdr:nvSpPr>
      <cdr:spPr>
        <a:xfrm xmlns:a="http://schemas.openxmlformats.org/drawingml/2006/main">
          <a:off x="3779973" y="1281493"/>
          <a:ext cx="5421178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0.44362</cdr:x>
      <cdr:y>0.11377</cdr:y>
    </cdr:from>
    <cdr:to>
      <cdr:x>0.93947</cdr:x>
      <cdr:y>0.16993</cdr:y>
    </cdr:to>
    <cdr:sp macro="" textlink="">
      <cdr:nvSpPr>
        <cdr:cNvPr id="46" name="Rectangle 45">
          <a:extLst xmlns:a="http://schemas.openxmlformats.org/drawingml/2006/main">
            <a:ext uri="{FF2B5EF4-FFF2-40B4-BE49-F238E27FC236}">
              <a16:creationId xmlns:a16="http://schemas.microsoft.com/office/drawing/2014/main" id="{6A481EDE-41DF-491C-BEED-FB9FC1B0CA9E}"/>
            </a:ext>
          </a:extLst>
        </cdr:cNvPr>
        <cdr:cNvSpPr/>
      </cdr:nvSpPr>
      <cdr:spPr>
        <a:xfrm xmlns:a="http://schemas.openxmlformats.org/drawingml/2006/main">
          <a:off x="4833937" y="555537"/>
          <a:ext cx="5403056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0.47585</cdr:x>
      <cdr:y>0.03823</cdr:y>
    </cdr:from>
    <cdr:to>
      <cdr:x>0.9717</cdr:x>
      <cdr:y>0.09439</cdr:y>
    </cdr:to>
    <cdr:sp macro="" textlink="">
      <cdr:nvSpPr>
        <cdr:cNvPr id="47" name="Rectangle 46">
          <a:extLst xmlns:a="http://schemas.openxmlformats.org/drawingml/2006/main">
            <a:ext uri="{FF2B5EF4-FFF2-40B4-BE49-F238E27FC236}">
              <a16:creationId xmlns:a16="http://schemas.microsoft.com/office/drawing/2014/main" id="{8A99F92A-0073-4AA2-8F93-007DD7EA932D}"/>
            </a:ext>
          </a:extLst>
        </cdr:cNvPr>
        <cdr:cNvSpPr/>
      </cdr:nvSpPr>
      <cdr:spPr>
        <a:xfrm xmlns:a="http://schemas.openxmlformats.org/drawingml/2006/main">
          <a:off x="5185172" y="186694"/>
          <a:ext cx="5403056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0.31135</cdr:x>
      <cdr:y>0.41037</cdr:y>
    </cdr:from>
    <cdr:to>
      <cdr:x>0.80886</cdr:x>
      <cdr:y>0.46653</cdr:y>
    </cdr:to>
    <cdr:sp macro="" textlink="">
      <cdr:nvSpPr>
        <cdr:cNvPr id="48" name="Rectangle 47">
          <a:extLst xmlns:a="http://schemas.openxmlformats.org/drawingml/2006/main">
            <a:ext uri="{FF2B5EF4-FFF2-40B4-BE49-F238E27FC236}">
              <a16:creationId xmlns:a16="http://schemas.microsoft.com/office/drawing/2014/main" id="{100FB6D5-FFD5-4CEE-9F17-25A48B5C2E70}"/>
            </a:ext>
          </a:extLst>
        </cdr:cNvPr>
        <cdr:cNvSpPr/>
      </cdr:nvSpPr>
      <cdr:spPr>
        <a:xfrm xmlns:a="http://schemas.openxmlformats.org/drawingml/2006/main">
          <a:off x="3392623" y="2003893"/>
          <a:ext cx="5421178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0.2805</cdr:x>
      <cdr:y>0.55844</cdr:y>
    </cdr:from>
    <cdr:to>
      <cdr:x>0.77599</cdr:x>
      <cdr:y>0.6146</cdr:y>
    </cdr:to>
    <cdr:sp macro="" textlink="">
      <cdr:nvSpPr>
        <cdr:cNvPr id="49" name="Rectangle 48">
          <a:extLst xmlns:a="http://schemas.openxmlformats.org/drawingml/2006/main">
            <a:ext uri="{FF2B5EF4-FFF2-40B4-BE49-F238E27FC236}">
              <a16:creationId xmlns:a16="http://schemas.microsoft.com/office/drawing/2014/main" id="{E894CDA2-BB44-448D-A790-DF0F83827266}"/>
            </a:ext>
          </a:extLst>
        </cdr:cNvPr>
        <cdr:cNvSpPr/>
      </cdr:nvSpPr>
      <cdr:spPr>
        <a:xfrm xmlns:a="http://schemas.openxmlformats.org/drawingml/2006/main">
          <a:off x="3056545" y="2726936"/>
          <a:ext cx="5399114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0.21285</cdr:x>
      <cdr:y>0.63231</cdr:y>
    </cdr:from>
    <cdr:to>
      <cdr:x>0.77552</cdr:x>
      <cdr:y>0.68847</cdr:y>
    </cdr:to>
    <cdr:sp macro="" textlink="">
      <cdr:nvSpPr>
        <cdr:cNvPr id="50" name="Rectangle 49">
          <a:extLst xmlns:a="http://schemas.openxmlformats.org/drawingml/2006/main">
            <a:ext uri="{FF2B5EF4-FFF2-40B4-BE49-F238E27FC236}">
              <a16:creationId xmlns:a16="http://schemas.microsoft.com/office/drawing/2014/main" id="{A4FC58C4-170C-461D-AB70-C308E09AFECC}"/>
            </a:ext>
          </a:extLst>
        </cdr:cNvPr>
        <cdr:cNvSpPr/>
      </cdr:nvSpPr>
      <cdr:spPr>
        <a:xfrm xmlns:a="http://schemas.openxmlformats.org/drawingml/2006/main">
          <a:off x="2319309" y="3087648"/>
          <a:ext cx="6131269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0.24425</cdr:x>
      <cdr:y>0.70459</cdr:y>
    </cdr:from>
    <cdr:to>
      <cdr:x>0.77459</cdr:x>
      <cdr:y>0.76075</cdr:y>
    </cdr:to>
    <cdr:sp macro="" textlink="">
      <cdr:nvSpPr>
        <cdr:cNvPr id="51" name="Rectangle 50">
          <a:extLst xmlns:a="http://schemas.openxmlformats.org/drawingml/2006/main">
            <a:ext uri="{FF2B5EF4-FFF2-40B4-BE49-F238E27FC236}">
              <a16:creationId xmlns:a16="http://schemas.microsoft.com/office/drawing/2014/main" id="{6515DAE8-F6E4-4E17-9438-CD93B0C09EB6}"/>
            </a:ext>
          </a:extLst>
        </cdr:cNvPr>
        <cdr:cNvSpPr/>
      </cdr:nvSpPr>
      <cdr:spPr>
        <a:xfrm xmlns:a="http://schemas.openxmlformats.org/drawingml/2006/main">
          <a:off x="2661509" y="3440560"/>
          <a:ext cx="5778911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  <cdr:relSizeAnchor xmlns:cdr="http://schemas.openxmlformats.org/drawingml/2006/chartDrawing">
    <cdr:from>
      <cdr:x>0.21548</cdr:x>
      <cdr:y>0.78144</cdr:y>
    </cdr:from>
    <cdr:to>
      <cdr:x>0.77413</cdr:x>
      <cdr:y>0.8376</cdr:y>
    </cdr:to>
    <cdr:sp macro="" textlink="">
      <cdr:nvSpPr>
        <cdr:cNvPr id="52" name="Rectangle 51">
          <a:extLst xmlns:a="http://schemas.openxmlformats.org/drawingml/2006/main">
            <a:ext uri="{FF2B5EF4-FFF2-40B4-BE49-F238E27FC236}">
              <a16:creationId xmlns:a16="http://schemas.microsoft.com/office/drawing/2014/main" id="{605C14A1-2694-4F1E-9C1A-EC5F7C6C57C7}"/>
            </a:ext>
          </a:extLst>
        </cdr:cNvPr>
        <cdr:cNvSpPr/>
      </cdr:nvSpPr>
      <cdr:spPr>
        <a:xfrm xmlns:a="http://schemas.openxmlformats.org/drawingml/2006/main">
          <a:off x="2348027" y="3815845"/>
          <a:ext cx="6087311" cy="2742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FREE Baseline Security Updates support  (CRA)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</cdr:x>
      <cdr:y>0.68528</cdr:y>
    </cdr:from>
    <cdr:to>
      <cdr:x>0.65447</cdr:x>
      <cdr:y>0.75095</cdr:y>
    </cdr:to>
    <cdr:sp macro="" textlink="">
      <cdr:nvSpPr>
        <cdr:cNvPr id="49" name="Rectangle 48">
          <a:extLst xmlns:a="http://schemas.openxmlformats.org/drawingml/2006/main">
            <a:ext uri="{FF2B5EF4-FFF2-40B4-BE49-F238E27FC236}">
              <a16:creationId xmlns:a16="http://schemas.microsoft.com/office/drawing/2014/main" id="{B49AE89C-0AAE-46FC-AB8D-291EDEAC5068}"/>
            </a:ext>
          </a:extLst>
        </cdr:cNvPr>
        <cdr:cNvSpPr/>
      </cdr:nvSpPr>
      <cdr:spPr>
        <a:xfrm xmlns:a="http://schemas.openxmlformats.org/drawingml/2006/main">
          <a:off x="1525525" y="3346307"/>
          <a:ext cx="5605978" cy="320645"/>
        </a:xfrm>
        <a:prstGeom xmlns:a="http://schemas.openxmlformats.org/drawingml/2006/main" prst="rect">
          <a:avLst/>
        </a:prstGeom>
        <a:solidFill xmlns:a="http://schemas.openxmlformats.org/drawingml/2006/main">
          <a:srgbClr val="D96167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No CRA related support</a:t>
          </a:r>
        </a:p>
      </cdr:txBody>
    </cdr:sp>
  </cdr:relSizeAnchor>
  <cdr:relSizeAnchor xmlns:cdr="http://schemas.openxmlformats.org/drawingml/2006/chartDrawing">
    <cdr:from>
      <cdr:x>0.10385</cdr:x>
      <cdr:y>0.76754</cdr:y>
    </cdr:from>
    <cdr:to>
      <cdr:x>0.65447</cdr:x>
      <cdr:y>0.8332</cdr:y>
    </cdr:to>
    <cdr:sp macro="" textlink="">
      <cdr:nvSpPr>
        <cdr:cNvPr id="50" name="Rectangle 49">
          <a:extLst xmlns:a="http://schemas.openxmlformats.org/drawingml/2006/main">
            <a:ext uri="{FF2B5EF4-FFF2-40B4-BE49-F238E27FC236}">
              <a16:creationId xmlns:a16="http://schemas.microsoft.com/office/drawing/2014/main" id="{4F2F59A6-0F1B-4DF4-A415-B584C6B5BA97}"/>
            </a:ext>
          </a:extLst>
        </cdr:cNvPr>
        <cdr:cNvSpPr/>
      </cdr:nvSpPr>
      <cdr:spPr>
        <a:xfrm xmlns:a="http://schemas.openxmlformats.org/drawingml/2006/main">
          <a:off x="1131573" y="3747964"/>
          <a:ext cx="5999930" cy="320645"/>
        </a:xfrm>
        <a:prstGeom xmlns:a="http://schemas.openxmlformats.org/drawingml/2006/main" prst="rect">
          <a:avLst/>
        </a:prstGeom>
        <a:solidFill xmlns:a="http://schemas.openxmlformats.org/drawingml/2006/main">
          <a:srgbClr val="D96167">
            <a:alpha val="20000"/>
          </a:srgbClr>
        </a:solidFill>
        <a:ln xmlns:a="http://schemas.openxmlformats.org/drawingml/2006/main">
          <a:noFill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No CRA related support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A0788-50B3-4DA9-882C-AC10D6D61C0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10FA7-8D31-4752-A343-9E8DD9716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1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4706-FB65-45BC-81D0-E86E3CE9C3B7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1D6C6-7229-4E84-91C2-06A3FDF2E6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12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548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2096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B5EF8F-C691-4BC2-8589-BE873F47066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7526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9448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51FFBF4-A223-4C5B-9A11-7F2B0D07758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636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0CF87D9-D0D0-45F4-983F-BC7F98E4BED5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2419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1379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1946121"/>
            <a:ext cx="2575675" cy="3868410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3312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 smtClean="0">
                <a:solidFill>
                  <a:srgbClr val="79797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49875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8687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61050" y="4983658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9019764" y="4987535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069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287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61050" y="3625124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75557" y="3656498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0595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6520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8294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2648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272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418582"/>
            <a:ext cx="2046238" cy="1414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25344" y="299893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44182" y="2646278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55106" y="3768801"/>
            <a:ext cx="2046238" cy="106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90002" y="305373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19764" y="2646278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19764" y="3823602"/>
            <a:ext cx="2046238" cy="1015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49875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25616" y="5074597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45272" y="4983658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9009930" y="4979658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046B86-B3C7-43B6-ACEC-845CF4DC085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5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482113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6262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884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0210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898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3663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428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Imag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48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32428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607290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607290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797979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9" y="4607289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9894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112218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106062"/>
            <a:ext cx="3370233" cy="3762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9223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146363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75630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8" y="4124017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1408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/>
        </p:nvSpPr>
        <p:spPr>
          <a:xfrm>
            <a:off x="0" y="0"/>
            <a:ext cx="12192000" cy="6286500"/>
          </a:xfrm>
          <a:prstGeom prst="rect">
            <a:avLst/>
          </a:prstGeom>
          <a:gradFill flip="none" rotWithShape="1">
            <a:gsLst>
              <a:gs pos="0">
                <a:srgbClr val="1574B8"/>
              </a:gs>
              <a:gs pos="69000">
                <a:srgbClr val="97CAE7"/>
              </a:gs>
              <a:gs pos="97000">
                <a:schemeClr val="bg1"/>
              </a:gs>
              <a:gs pos="38000">
                <a:srgbClr val="71B4D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b="1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6244280" y="5265175"/>
            <a:ext cx="5527590" cy="650115"/>
            <a:chOff x="6244280" y="5265175"/>
            <a:chExt cx="5527590" cy="650115"/>
          </a:xfrm>
        </p:grpSpPr>
        <p:sp>
          <p:nvSpPr>
            <p:cNvPr id="16" name="矩形 15"/>
            <p:cNvSpPr/>
            <p:nvPr userDrawn="1"/>
          </p:nvSpPr>
          <p:spPr>
            <a:xfrm>
              <a:off x="6244281" y="583291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梯形 16"/>
            <p:cNvSpPr/>
            <p:nvPr userDrawn="1"/>
          </p:nvSpPr>
          <p:spPr>
            <a:xfrm>
              <a:off x="6244280" y="5265175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80000">
                  <a:schemeClr val="bg1"/>
                </a:gs>
                <a:gs pos="100000">
                  <a:srgbClr val="CAE4F3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 userDrawn="1"/>
        </p:nvGrpSpPr>
        <p:grpSpPr>
          <a:xfrm>
            <a:off x="6244281" y="1346880"/>
            <a:ext cx="5539680" cy="638440"/>
            <a:chOff x="6244281" y="1346880"/>
            <a:chExt cx="5539680" cy="638440"/>
          </a:xfrm>
        </p:grpSpPr>
        <p:sp>
          <p:nvSpPr>
            <p:cNvPr id="3" name="矩形 2"/>
            <p:cNvSpPr/>
            <p:nvPr userDrawn="1"/>
          </p:nvSpPr>
          <p:spPr>
            <a:xfrm>
              <a:off x="6244281" y="190294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 userDrawn="1"/>
          </p:nvSpPr>
          <p:spPr>
            <a:xfrm>
              <a:off x="6244281" y="1346880"/>
              <a:ext cx="5539680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4495CB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681289"/>
            <a:ext cx="4351638" cy="34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 dirty="0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grpSp>
        <p:nvGrpSpPr>
          <p:cNvPr id="25" name="群組 24"/>
          <p:cNvGrpSpPr/>
          <p:nvPr userDrawn="1"/>
        </p:nvGrpSpPr>
        <p:grpSpPr>
          <a:xfrm>
            <a:off x="6244280" y="3300190"/>
            <a:ext cx="5527590" cy="650115"/>
            <a:chOff x="6244280" y="3300190"/>
            <a:chExt cx="5527590" cy="650115"/>
          </a:xfrm>
        </p:grpSpPr>
        <p:sp>
          <p:nvSpPr>
            <p:cNvPr id="14" name="矩形 13"/>
            <p:cNvSpPr/>
            <p:nvPr userDrawn="1"/>
          </p:nvSpPr>
          <p:spPr>
            <a:xfrm>
              <a:off x="6244281" y="3867927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梯形 23"/>
            <p:cNvSpPr/>
            <p:nvPr userDrawn="1"/>
          </p:nvSpPr>
          <p:spPr>
            <a:xfrm>
              <a:off x="6244280" y="3300190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7DBBE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圖片版面配置區 20"/>
          <p:cNvSpPr>
            <a:spLocks noGrp="1"/>
          </p:cNvSpPr>
          <p:nvPr>
            <p:ph type="pic" sz="quarter" idx="22" hasCustomPrompt="1"/>
          </p:nvPr>
        </p:nvSpPr>
        <p:spPr>
          <a:xfrm>
            <a:off x="8596779" y="2852367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1" hasCustomPrompt="1"/>
          </p:nvPr>
        </p:nvSpPr>
        <p:spPr>
          <a:xfrm>
            <a:off x="8610600" y="884131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23" hasCustomPrompt="1"/>
          </p:nvPr>
        </p:nvSpPr>
        <p:spPr>
          <a:xfrm>
            <a:off x="8610600" y="4834962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24" hasCustomPrompt="1"/>
          </p:nvPr>
        </p:nvSpPr>
        <p:spPr>
          <a:xfrm>
            <a:off x="6962774" y="1061201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25" hasCustomPrompt="1"/>
          </p:nvPr>
        </p:nvSpPr>
        <p:spPr>
          <a:xfrm>
            <a:off x="6962175" y="1373047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3" name="文字版面配置區 28"/>
          <p:cNvSpPr>
            <a:spLocks noGrp="1"/>
          </p:cNvSpPr>
          <p:nvPr>
            <p:ph type="body" sz="quarter" idx="30" hasCustomPrompt="1"/>
          </p:nvPr>
        </p:nvSpPr>
        <p:spPr>
          <a:xfrm>
            <a:off x="6959301" y="3012905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4" name="文字版面配置區 30"/>
          <p:cNvSpPr>
            <a:spLocks noGrp="1"/>
          </p:cNvSpPr>
          <p:nvPr>
            <p:ph type="body" sz="quarter" idx="31" hasCustomPrompt="1"/>
          </p:nvPr>
        </p:nvSpPr>
        <p:spPr>
          <a:xfrm>
            <a:off x="6958702" y="3324751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5" name="文字版面配置區 28"/>
          <p:cNvSpPr>
            <a:spLocks noGrp="1"/>
          </p:cNvSpPr>
          <p:nvPr>
            <p:ph type="body" sz="quarter" idx="32" hasCustomPrompt="1"/>
          </p:nvPr>
        </p:nvSpPr>
        <p:spPr>
          <a:xfrm>
            <a:off x="6958702" y="4979496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6" name="文字版面配置區 30"/>
          <p:cNvSpPr>
            <a:spLocks noGrp="1"/>
          </p:cNvSpPr>
          <p:nvPr>
            <p:ph type="body" sz="quarter" idx="33" hasCustomPrompt="1"/>
          </p:nvPr>
        </p:nvSpPr>
        <p:spPr>
          <a:xfrm>
            <a:off x="6958103" y="5291342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3" name="object 4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063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90625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330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703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 dirty="0"/>
              <a:t> </a:t>
            </a:r>
            <a:endParaRPr lang="x-none" dirty="0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80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3093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頁尾版面配置區 2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pic>
        <p:nvPicPr>
          <p:cNvPr id="15" name="black.png">
            <a:extLst>
              <a:ext uri="{FF2B5EF4-FFF2-40B4-BE49-F238E27FC236}">
                <a16:creationId xmlns:a16="http://schemas.microsoft.com/office/drawing/2014/main" id="{57143252-B962-5740-9831-F9F97DB333F4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752733" y="2891481"/>
            <a:ext cx="2118077" cy="313816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11EA9B0-7E32-C84F-A42B-060319D310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873362" y="3212757"/>
            <a:ext cx="1867246" cy="248061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317500" indent="0">
              <a:buNone/>
              <a:defRPr sz="2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1066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5898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Click to insert image</a:t>
            </a:r>
            <a:endParaRPr lang="x-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FB7185F5-E9C7-4CB4-831F-002615528CC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3360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2335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20492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00148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51650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22151740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2106228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</p:spTree>
    <p:extLst>
      <p:ext uri="{BB962C8B-B14F-4D97-AF65-F5344CB8AC3E}">
        <p14:creationId xmlns:p14="http://schemas.microsoft.com/office/powerpoint/2010/main" val="75294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65680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531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318578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545EE9-049B-4B86-AC60-A7D372FA73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199" y="1498599"/>
            <a:ext cx="10515599" cy="4576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500"/>
              </a:spcBef>
              <a:buNone/>
              <a:defRPr sz="1400"/>
            </a:lvl1pPr>
            <a:lvl2pPr marL="171450" indent="-114300">
              <a:spcBef>
                <a:spcPts val="300"/>
              </a:spcBef>
              <a:defRPr sz="1200"/>
            </a:lvl2pPr>
            <a:lvl3pPr marL="285750" indent="-114300">
              <a:spcBef>
                <a:spcPts val="300"/>
              </a:spcBef>
              <a:defRPr sz="1100"/>
            </a:lvl3pPr>
            <a:lvl4pPr marL="800100" indent="-228600">
              <a:defRPr/>
            </a:lvl4pPr>
            <a:lvl5pPr marL="1085850" indent="-22860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9616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5121275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1" hasCustomPrompt="1"/>
          </p:nvPr>
        </p:nvSpPr>
        <p:spPr>
          <a:xfrm>
            <a:off x="6232525" y="1697038"/>
            <a:ext cx="5121275" cy="4446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99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3846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001365"/>
            <a:ext cx="5108712" cy="4145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498926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181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/>
              <a:t>Co</a:t>
            </a:r>
            <a:r>
              <a:rPr lang="en-US" altLang="zh-TW" dirty="0">
                <a:solidFill>
                  <a:srgbClr val="8C8E8E"/>
                </a:solidFill>
              </a:rPr>
              <a:t>n</a:t>
            </a:r>
            <a:r>
              <a:rPr lang="en-US" altLang="zh-TW" dirty="0"/>
              <a:t>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942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4" r:id="rId2"/>
    <p:sldLayoutId id="2147483745" r:id="rId3"/>
    <p:sldLayoutId id="2147483746" r:id="rId4"/>
    <p:sldLayoutId id="2147483775" r:id="rId5"/>
    <p:sldLayoutId id="2147483801" r:id="rId6"/>
    <p:sldLayoutId id="2147483804" r:id="rId7"/>
    <p:sldLayoutId id="2147483800" r:id="rId8"/>
    <p:sldLayoutId id="2147483805" r:id="rId9"/>
    <p:sldLayoutId id="2147483790" r:id="rId10"/>
    <p:sldLayoutId id="2147483789" r:id="rId11"/>
    <p:sldLayoutId id="2147483796" r:id="rId12"/>
    <p:sldLayoutId id="2147483747" r:id="rId13"/>
    <p:sldLayoutId id="2147483748" r:id="rId14"/>
    <p:sldLayoutId id="2147483791" r:id="rId15"/>
    <p:sldLayoutId id="2147483787" r:id="rId16"/>
    <p:sldLayoutId id="2147483759" r:id="rId17"/>
    <p:sldLayoutId id="2147483750" r:id="rId18"/>
    <p:sldLayoutId id="2147483779" r:id="rId19"/>
    <p:sldLayoutId id="2147483762" r:id="rId20"/>
    <p:sldLayoutId id="2147483810" r:id="rId21"/>
    <p:sldLayoutId id="2147483761" r:id="rId22"/>
    <p:sldLayoutId id="2147483808" r:id="rId23"/>
    <p:sldLayoutId id="2147483806" r:id="rId24"/>
    <p:sldLayoutId id="2147483803" r:id="rId25"/>
    <p:sldLayoutId id="2147483755" r:id="rId26"/>
    <p:sldLayoutId id="2147483777" r:id="rId27"/>
    <p:sldLayoutId id="2147483809" r:id="rId28"/>
    <p:sldLayoutId id="2147483780" r:id="rId29"/>
    <p:sldLayoutId id="2147483781" r:id="rId30"/>
    <p:sldLayoutId id="2147483782" r:id="rId31"/>
    <p:sldLayoutId id="2147483783" r:id="rId32"/>
    <p:sldLayoutId id="2147483784" r:id="rId33"/>
    <p:sldLayoutId id="2147483785" r:id="rId34"/>
    <p:sldLayoutId id="2147483786" r:id="rId35"/>
    <p:sldLayoutId id="2147483794" r:id="rId36"/>
    <p:sldLayoutId id="2147483797" r:id="rId37"/>
    <p:sldLayoutId id="2147483798" r:id="rId38"/>
    <p:sldLayoutId id="2147483799" r:id="rId39"/>
    <p:sldLayoutId id="2147483812" r:id="rId4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AD9580-CB19-4E11-9285-D1A04799C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July 17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A40CC5-39A7-4DAE-A290-2189F6C510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V1.7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Apollo Lake update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0E9A85F-84B1-42D3-91C3-DEBD6D7EC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CPUs and CRA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99821-FBBF-4A45-93A0-06A96130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1</a:t>
            </a:fld>
            <a:endParaRPr lang="x-none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7F5343E-A743-43D2-B084-B368EF06C0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03333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677274-8066-4E59-AFDA-DDCAC80D1EC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Intel provides standard 5 year of security updates support free of charge </a:t>
            </a:r>
            <a:br>
              <a:rPr lang="en-US" sz="2400" dirty="0"/>
            </a:br>
            <a:r>
              <a:rPr lang="en-US" sz="2400" dirty="0"/>
              <a:t>after a product goes EOL (page 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Intel announced a couple of products have seen their life being extended by a couple of years  (page 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network products security status support for Ice Lake D, has not been defined yet by Intel. Others like Broadwell DE and </a:t>
            </a:r>
            <a:r>
              <a:rPr lang="en-US" sz="2400" dirty="0" err="1"/>
              <a:t>Denverton</a:t>
            </a:r>
            <a:r>
              <a:rPr lang="en-US" sz="2400" dirty="0"/>
              <a:t> are supposed to EOL before December 2027 anyway (page 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AMD we are still inquiring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08D68-1B7B-43FA-BE6E-39B98633B6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500EA5-784F-4F54-84E0-AC7404DD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update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0EB30F-7919-4941-84F4-0BEB0566D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2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D8B79-8296-4F39-935E-1524ABD9436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43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185C2E7-F8D1-4E0C-A245-D114059C5D36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4624524" y="1151368"/>
            <a:ext cx="0" cy="451600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447FDE5-A1F4-43E3-B1A0-1B6ACD6D62A7}"/>
              </a:ext>
            </a:extLst>
          </p:cNvPr>
          <p:cNvCxnSpPr>
            <a:cxnSpLocks/>
          </p:cNvCxnSpPr>
          <p:nvPr/>
        </p:nvCxnSpPr>
        <p:spPr>
          <a:xfrm>
            <a:off x="3958846" y="698640"/>
            <a:ext cx="0" cy="496873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568DE-0D0C-404E-8B1D-53D0EB18F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Core Ultra (U, H, S, PS)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378FE9-99C2-4592-B2FE-66F1A7AF2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72391-FC1A-4923-82B3-28A1EFCB9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B9D54-65F6-44EE-8067-9AD2F91D2E8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A7265DD-134A-4814-AA25-1C470CB62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7165465"/>
              </p:ext>
            </p:extLst>
          </p:nvPr>
        </p:nvGraphicFramePr>
        <p:xfrm>
          <a:off x="723900" y="1328803"/>
          <a:ext cx="10896600" cy="488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54A84BA-0957-4303-B096-E3C91CDEEBF7}"/>
              </a:ext>
            </a:extLst>
          </p:cNvPr>
          <p:cNvSpPr/>
          <p:nvPr/>
        </p:nvSpPr>
        <p:spPr>
          <a:xfrm>
            <a:off x="4529274" y="990064"/>
            <a:ext cx="190500" cy="161304"/>
          </a:xfrm>
          <a:prstGeom prst="rect">
            <a:avLst/>
          </a:prstGeom>
          <a:solidFill>
            <a:srgbClr val="D9616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B5E6EE-F88E-425D-846D-2803D29C9536}"/>
              </a:ext>
            </a:extLst>
          </p:cNvPr>
          <p:cNvSpPr txBox="1"/>
          <p:nvPr/>
        </p:nvSpPr>
        <p:spPr>
          <a:xfrm>
            <a:off x="4834073" y="917068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Full CRA compliance mandatory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857EB4-05E8-4CEF-889E-AA5D50F98A34}"/>
              </a:ext>
            </a:extLst>
          </p:cNvPr>
          <p:cNvSpPr/>
          <p:nvPr/>
        </p:nvSpPr>
        <p:spPr>
          <a:xfrm>
            <a:off x="3863596" y="537336"/>
            <a:ext cx="190500" cy="16130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69E5A5-6AF9-4EB5-925A-90365B2CBEBC}"/>
              </a:ext>
            </a:extLst>
          </p:cNvPr>
          <p:cNvSpPr txBox="1"/>
          <p:nvPr/>
        </p:nvSpPr>
        <p:spPr>
          <a:xfrm>
            <a:off x="3779112" y="487911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SBOM and CVE publishing mandatory</a:t>
            </a:r>
          </a:p>
        </p:txBody>
      </p:sp>
    </p:spTree>
    <p:extLst>
      <p:ext uri="{BB962C8B-B14F-4D97-AF65-F5344CB8AC3E}">
        <p14:creationId xmlns:p14="http://schemas.microsoft.com/office/powerpoint/2010/main" val="92269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478B3AA-C467-4BE2-B04B-848BFFABEAF7}"/>
              </a:ext>
            </a:extLst>
          </p:cNvPr>
          <p:cNvGrpSpPr/>
          <p:nvPr/>
        </p:nvGrpSpPr>
        <p:grpSpPr>
          <a:xfrm>
            <a:off x="6549390" y="964808"/>
            <a:ext cx="190500" cy="4677311"/>
            <a:chOff x="7934325" y="990064"/>
            <a:chExt cx="190500" cy="467731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185C2E7-F8D1-4E0C-A245-D114059C5D36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8029575" y="1151368"/>
              <a:ext cx="0" cy="451600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54A84BA-0957-4303-B096-E3C91CDEEBF7}"/>
                </a:ext>
              </a:extLst>
            </p:cNvPr>
            <p:cNvSpPr/>
            <p:nvPr/>
          </p:nvSpPr>
          <p:spPr>
            <a:xfrm>
              <a:off x="7934325" y="990064"/>
              <a:ext cx="190500" cy="161304"/>
            </a:xfrm>
            <a:prstGeom prst="rect">
              <a:avLst/>
            </a:prstGeom>
            <a:solidFill>
              <a:srgbClr val="D9616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0686D16-AEC6-495D-8C61-9E01756CD695}"/>
              </a:ext>
            </a:extLst>
          </p:cNvPr>
          <p:cNvGrpSpPr/>
          <p:nvPr/>
        </p:nvGrpSpPr>
        <p:grpSpPr>
          <a:xfrm>
            <a:off x="6036946" y="964808"/>
            <a:ext cx="190500" cy="4677311"/>
            <a:chOff x="7381875" y="990064"/>
            <a:chExt cx="190500" cy="467731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447FDE5-A1F4-43E3-B1A0-1B6ACD6D62A7}"/>
                </a:ext>
              </a:extLst>
            </p:cNvPr>
            <p:cNvCxnSpPr>
              <a:cxnSpLocks/>
            </p:cNvCxnSpPr>
            <p:nvPr/>
          </p:nvCxnSpPr>
          <p:spPr>
            <a:xfrm>
              <a:off x="7477125" y="1151368"/>
              <a:ext cx="0" cy="4516007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E857EB4-05E8-4CEF-889E-AA5D50F98A34}"/>
                </a:ext>
              </a:extLst>
            </p:cNvPr>
            <p:cNvSpPr/>
            <p:nvPr/>
          </p:nvSpPr>
          <p:spPr>
            <a:xfrm>
              <a:off x="7381875" y="990064"/>
              <a:ext cx="190500" cy="16130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568DE-0D0C-404E-8B1D-53D0EB18F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Core (U, H, S, PS)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378FE9-99C2-4592-B2FE-66F1A7AF2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801373"/>
            <a:ext cx="10515600" cy="555537"/>
          </a:xfrm>
        </p:spPr>
        <p:txBody>
          <a:bodyPr/>
          <a:lstStyle/>
          <a:p>
            <a:r>
              <a:rPr lang="en-US" dirty="0"/>
              <a:t>CRA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72391-FC1A-4923-82B3-28A1EFCB9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4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B9D54-65F6-44EE-8067-9AD2F91D2E8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A7265DD-134A-4814-AA25-1C470CB62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523158"/>
              </p:ext>
            </p:extLst>
          </p:nvPr>
        </p:nvGraphicFramePr>
        <p:xfrm>
          <a:off x="723900" y="1328803"/>
          <a:ext cx="10896600" cy="488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8B5E6EE-F88E-425D-846D-2803D29C9536}"/>
              </a:ext>
            </a:extLst>
          </p:cNvPr>
          <p:cNvSpPr txBox="1"/>
          <p:nvPr/>
        </p:nvSpPr>
        <p:spPr>
          <a:xfrm>
            <a:off x="6766560" y="891812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Full CRA compliance mandatory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69E5A5-6AF9-4EB5-925A-90365B2CBEBC}"/>
              </a:ext>
            </a:extLst>
          </p:cNvPr>
          <p:cNvSpPr txBox="1"/>
          <p:nvPr/>
        </p:nvSpPr>
        <p:spPr>
          <a:xfrm>
            <a:off x="3057524" y="876572"/>
            <a:ext cx="296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SBOM and CVE publishing mandatory</a:t>
            </a:r>
          </a:p>
        </p:txBody>
      </p:sp>
    </p:spTree>
    <p:extLst>
      <p:ext uri="{BB962C8B-B14F-4D97-AF65-F5344CB8AC3E}">
        <p14:creationId xmlns:p14="http://schemas.microsoft.com/office/powerpoint/2010/main" val="306562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185C2E7-F8D1-4E0C-A245-D114059C5D36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7855403" y="1151368"/>
            <a:ext cx="0" cy="451600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447FDE5-A1F4-43E3-B1A0-1B6ACD6D62A7}"/>
              </a:ext>
            </a:extLst>
          </p:cNvPr>
          <p:cNvCxnSpPr>
            <a:cxnSpLocks/>
          </p:cNvCxnSpPr>
          <p:nvPr/>
        </p:nvCxnSpPr>
        <p:spPr>
          <a:xfrm>
            <a:off x="7259404" y="1151368"/>
            <a:ext cx="0" cy="451600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568DE-0D0C-404E-8B1D-53D0EB18F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Atom / Entry level type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378FE9-99C2-4592-B2FE-66F1A7AF2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72391-FC1A-4923-82B3-28A1EFCB9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5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B9D54-65F6-44EE-8067-9AD2F91D2E8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A7265DD-134A-4814-AA25-1C470CB62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927871"/>
              </p:ext>
            </p:extLst>
          </p:nvPr>
        </p:nvGraphicFramePr>
        <p:xfrm>
          <a:off x="723900" y="1328803"/>
          <a:ext cx="10896600" cy="488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54A84BA-0957-4303-B096-E3C91CDEEBF7}"/>
              </a:ext>
            </a:extLst>
          </p:cNvPr>
          <p:cNvSpPr/>
          <p:nvPr/>
        </p:nvSpPr>
        <p:spPr>
          <a:xfrm>
            <a:off x="7760153" y="990064"/>
            <a:ext cx="190500" cy="161304"/>
          </a:xfrm>
          <a:prstGeom prst="rect">
            <a:avLst/>
          </a:prstGeom>
          <a:solidFill>
            <a:srgbClr val="D9616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B5E6EE-F88E-425D-846D-2803D29C9536}"/>
              </a:ext>
            </a:extLst>
          </p:cNvPr>
          <p:cNvSpPr txBox="1"/>
          <p:nvPr/>
        </p:nvSpPr>
        <p:spPr>
          <a:xfrm>
            <a:off x="7998536" y="917068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Full CRA compliance mandatory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857EB4-05E8-4CEF-889E-AA5D50F98A34}"/>
              </a:ext>
            </a:extLst>
          </p:cNvPr>
          <p:cNvSpPr/>
          <p:nvPr/>
        </p:nvSpPr>
        <p:spPr>
          <a:xfrm>
            <a:off x="7164154" y="990064"/>
            <a:ext cx="190500" cy="16130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69E5A5-6AF9-4EB5-925A-90365B2CBEBC}"/>
              </a:ext>
            </a:extLst>
          </p:cNvPr>
          <p:cNvSpPr txBox="1"/>
          <p:nvPr/>
        </p:nvSpPr>
        <p:spPr>
          <a:xfrm>
            <a:off x="3661269" y="901828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SBOM and CVE publishing mandatory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D2E082-C83D-4212-B00C-89F7CED30B5C}"/>
              </a:ext>
            </a:extLst>
          </p:cNvPr>
          <p:cNvSpPr/>
          <p:nvPr/>
        </p:nvSpPr>
        <p:spPr>
          <a:xfrm>
            <a:off x="7431134" y="2313366"/>
            <a:ext cx="6152329" cy="30558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FREE Baseline Security Updates support  (CRA)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65401-1A32-4579-9D18-F7E358C5D41F}"/>
              </a:ext>
            </a:extLst>
          </p:cNvPr>
          <p:cNvSpPr/>
          <p:nvPr/>
        </p:nvSpPr>
        <p:spPr>
          <a:xfrm>
            <a:off x="6550262" y="2705672"/>
            <a:ext cx="6152329" cy="30558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FREE Baseline Security Updates support  (CRA)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7C3847-7006-4C87-9AB9-C98A2E5E195D}"/>
              </a:ext>
            </a:extLst>
          </p:cNvPr>
          <p:cNvSpPr/>
          <p:nvPr/>
        </p:nvSpPr>
        <p:spPr>
          <a:xfrm>
            <a:off x="4829585" y="3880986"/>
            <a:ext cx="6495638" cy="32064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FREE Baseline Security Updates support  (CRA)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B7301B-520D-4864-A8AC-77FED85249AC}"/>
              </a:ext>
            </a:extLst>
          </p:cNvPr>
          <p:cNvSpPr/>
          <p:nvPr/>
        </p:nvSpPr>
        <p:spPr>
          <a:xfrm>
            <a:off x="7800633" y="4653496"/>
            <a:ext cx="109537" cy="360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ST</a:t>
            </a:r>
            <a:br>
              <a:rPr lang="en-US" sz="500" dirty="0"/>
            </a:br>
            <a:r>
              <a:rPr lang="en-US" sz="500" dirty="0"/>
              <a:t>O</a:t>
            </a:r>
            <a:br>
              <a:rPr lang="en-US" sz="500" dirty="0"/>
            </a:br>
            <a:r>
              <a:rPr lang="en-US" sz="500" dirty="0"/>
              <a:t>P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0062A5-C05E-4487-B860-28D4AB63A527}"/>
              </a:ext>
            </a:extLst>
          </p:cNvPr>
          <p:cNvSpPr/>
          <p:nvPr/>
        </p:nvSpPr>
        <p:spPr>
          <a:xfrm>
            <a:off x="7800633" y="5072664"/>
            <a:ext cx="109537" cy="360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ST</a:t>
            </a:r>
            <a:br>
              <a:rPr lang="en-US" sz="500" dirty="0"/>
            </a:br>
            <a:r>
              <a:rPr lang="en-US" sz="500" dirty="0"/>
              <a:t>O</a:t>
            </a:r>
            <a:br>
              <a:rPr lang="en-US" sz="500" dirty="0"/>
            </a:br>
            <a:r>
              <a:rPr lang="en-US" sz="500" dirty="0"/>
              <a:t>P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82CF7A-3D8F-4436-B98F-92DD1592B1CF}"/>
              </a:ext>
            </a:extLst>
          </p:cNvPr>
          <p:cNvGrpSpPr/>
          <p:nvPr/>
        </p:nvGrpSpPr>
        <p:grpSpPr>
          <a:xfrm>
            <a:off x="8914698" y="4901369"/>
            <a:ext cx="2486023" cy="733425"/>
            <a:chOff x="8458200" y="333375"/>
            <a:chExt cx="2486023" cy="73342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0E70DCD-7F56-475E-8010-ADF0757359CA}"/>
                </a:ext>
              </a:extLst>
            </p:cNvPr>
            <p:cNvSpPr/>
            <p:nvPr/>
          </p:nvSpPr>
          <p:spPr>
            <a:xfrm>
              <a:off x="8458200" y="333375"/>
              <a:ext cx="2486023" cy="7334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3DE9F24-153B-414E-B0EC-A13DE0C2D530}"/>
                </a:ext>
              </a:extLst>
            </p:cNvPr>
            <p:cNvSpPr/>
            <p:nvPr/>
          </p:nvSpPr>
          <p:spPr>
            <a:xfrm>
              <a:off x="8555831" y="450108"/>
              <a:ext cx="109537" cy="3833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" dirty="0"/>
                <a:t>ST</a:t>
              </a:r>
              <a:br>
                <a:rPr lang="en-US" sz="500" dirty="0"/>
              </a:br>
              <a:r>
                <a:rPr lang="en-US" sz="500" dirty="0"/>
                <a:t>O</a:t>
              </a:r>
              <a:br>
                <a:rPr lang="en-US" sz="500" dirty="0"/>
              </a:br>
              <a:r>
                <a:rPr lang="en-US" sz="500" dirty="0"/>
                <a:t>P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67A1E0-1ED1-43D1-BAA0-A958C00AB760}"/>
                </a:ext>
              </a:extLst>
            </p:cNvPr>
            <p:cNvSpPr txBox="1"/>
            <p:nvPr/>
          </p:nvSpPr>
          <p:spPr>
            <a:xfrm>
              <a:off x="8698704" y="451747"/>
              <a:ext cx="21407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" panose="020B0502040204020203" pitchFamily="34" charset="0"/>
                </a:rPr>
                <a:t>Last day to sell in EMEA </a:t>
              </a:r>
              <a:b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" panose="020B0502040204020203" pitchFamily="34" charset="0"/>
                </a:rPr>
              </a:b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" panose="020B0502040204020203" pitchFamily="34" charset="0"/>
                </a:rPr>
                <a:t>no CRA support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5FF5D2B8-3D2D-4E6F-8FFD-E50F2CAD5380}"/>
              </a:ext>
            </a:extLst>
          </p:cNvPr>
          <p:cNvSpPr/>
          <p:nvPr/>
        </p:nvSpPr>
        <p:spPr>
          <a:xfrm>
            <a:off x="6129257" y="3098949"/>
            <a:ext cx="6213238" cy="30558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FREE Baseline Security Updates support  (CRA)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B23D802-7006-4B6B-B5C7-23D08509DA6B}"/>
              </a:ext>
            </a:extLst>
          </p:cNvPr>
          <p:cNvSpPr/>
          <p:nvPr/>
        </p:nvSpPr>
        <p:spPr>
          <a:xfrm>
            <a:off x="5687297" y="3500881"/>
            <a:ext cx="6213238" cy="30558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FREE Baseline Security Updates support  (CRA)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CB30E6-A289-4158-B500-F9BF813599F3}"/>
              </a:ext>
            </a:extLst>
          </p:cNvPr>
          <p:cNvSpPr/>
          <p:nvPr/>
        </p:nvSpPr>
        <p:spPr>
          <a:xfrm>
            <a:off x="3130788" y="4293464"/>
            <a:ext cx="5699945" cy="320645"/>
          </a:xfrm>
          <a:prstGeom prst="rect">
            <a:avLst/>
          </a:prstGeom>
          <a:solidFill>
            <a:schemeClr val="bg2">
              <a:lumMod val="75000"/>
              <a:alpha val="2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CRA Support is unknown toady !!!!!!!!!!!!!!!!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3EEB2C6-AEE9-4B46-B419-CDCEDFDEECE3}"/>
              </a:ext>
            </a:extLst>
          </p:cNvPr>
          <p:cNvSpPr/>
          <p:nvPr/>
        </p:nvSpPr>
        <p:spPr>
          <a:xfrm>
            <a:off x="7204635" y="4646814"/>
            <a:ext cx="109537" cy="383381"/>
          </a:xfrm>
          <a:prstGeom prst="rect">
            <a:avLst/>
          </a:prstGeom>
          <a:solidFill>
            <a:srgbClr val="00B050"/>
          </a:solidFill>
          <a:ln>
            <a:solidFill>
              <a:srgbClr val="00642D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EOS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46F984-5D03-4CD1-86C1-4E5D2C7D5E11}"/>
              </a:ext>
            </a:extLst>
          </p:cNvPr>
          <p:cNvSpPr/>
          <p:nvPr/>
        </p:nvSpPr>
        <p:spPr>
          <a:xfrm>
            <a:off x="7204635" y="5060989"/>
            <a:ext cx="109537" cy="383381"/>
          </a:xfrm>
          <a:prstGeom prst="rect">
            <a:avLst/>
          </a:prstGeom>
          <a:solidFill>
            <a:srgbClr val="00B050"/>
          </a:solidFill>
          <a:ln>
            <a:solidFill>
              <a:srgbClr val="00642D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EOS</a:t>
            </a:r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5A0D5A9-98FE-4823-B375-ED21E9422726}"/>
              </a:ext>
            </a:extLst>
          </p:cNvPr>
          <p:cNvGrpSpPr/>
          <p:nvPr/>
        </p:nvGrpSpPr>
        <p:grpSpPr>
          <a:xfrm>
            <a:off x="3643234" y="1807827"/>
            <a:ext cx="2486023" cy="733425"/>
            <a:chOff x="8458200" y="333375"/>
            <a:chExt cx="2486023" cy="73342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4055AA6-FCB6-4953-AE78-9267B0FA6EAF}"/>
                </a:ext>
              </a:extLst>
            </p:cNvPr>
            <p:cNvSpPr/>
            <p:nvPr/>
          </p:nvSpPr>
          <p:spPr>
            <a:xfrm>
              <a:off x="8458200" y="333375"/>
              <a:ext cx="2486023" cy="73342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4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24CAF53-460A-4F37-B711-9B807CE5639F}"/>
                </a:ext>
              </a:extLst>
            </p:cNvPr>
            <p:cNvSpPr txBox="1"/>
            <p:nvPr/>
          </p:nvSpPr>
          <p:spPr>
            <a:xfrm>
              <a:off x="8698704" y="451747"/>
              <a:ext cx="22122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" panose="020B0502040204020203" pitchFamily="34" charset="0"/>
                </a:rPr>
                <a:t>EOS announcement to keep selling until 12/2027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18EA2C7A-2599-4E83-8E3B-C58951B0C25B}"/>
              </a:ext>
            </a:extLst>
          </p:cNvPr>
          <p:cNvSpPr/>
          <p:nvPr/>
        </p:nvSpPr>
        <p:spPr>
          <a:xfrm>
            <a:off x="3774202" y="2007627"/>
            <a:ext cx="109537" cy="383381"/>
          </a:xfrm>
          <a:prstGeom prst="rect">
            <a:avLst/>
          </a:prstGeom>
          <a:solidFill>
            <a:srgbClr val="00B050"/>
          </a:solidFill>
          <a:ln>
            <a:solidFill>
              <a:srgbClr val="00642D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061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6CA7F3B-1ED7-48C1-8429-0782CCF2B01B}"/>
              </a:ext>
            </a:extLst>
          </p:cNvPr>
          <p:cNvGrpSpPr/>
          <p:nvPr/>
        </p:nvGrpSpPr>
        <p:grpSpPr>
          <a:xfrm>
            <a:off x="7517077" y="990064"/>
            <a:ext cx="190500" cy="4677311"/>
            <a:chOff x="7934325" y="990064"/>
            <a:chExt cx="190500" cy="4677311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51202F7-04DD-4D1A-B044-12D76B537DE7}"/>
                </a:ext>
              </a:extLst>
            </p:cNvPr>
            <p:cNvCxnSpPr>
              <a:cxnSpLocks/>
              <a:stCxn id="44" idx="2"/>
            </p:cNvCxnSpPr>
            <p:nvPr/>
          </p:nvCxnSpPr>
          <p:spPr>
            <a:xfrm>
              <a:off x="8029575" y="1151368"/>
              <a:ext cx="0" cy="451600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4991194-8C0E-4829-A74E-1734CFB19FA8}"/>
                </a:ext>
              </a:extLst>
            </p:cNvPr>
            <p:cNvSpPr/>
            <p:nvPr/>
          </p:nvSpPr>
          <p:spPr>
            <a:xfrm>
              <a:off x="7934325" y="990064"/>
              <a:ext cx="190500" cy="161304"/>
            </a:xfrm>
            <a:prstGeom prst="rect">
              <a:avLst/>
            </a:prstGeom>
            <a:solidFill>
              <a:srgbClr val="D9616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2FFE2EE-482A-496C-A2E7-8A4D4E132DD2}"/>
              </a:ext>
            </a:extLst>
          </p:cNvPr>
          <p:cNvGrpSpPr/>
          <p:nvPr/>
        </p:nvGrpSpPr>
        <p:grpSpPr>
          <a:xfrm>
            <a:off x="6917451" y="990064"/>
            <a:ext cx="190500" cy="4677311"/>
            <a:chOff x="7381875" y="990064"/>
            <a:chExt cx="190500" cy="4677311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DE657F5-F357-42DD-B08A-93D0AAEED4B3}"/>
                </a:ext>
              </a:extLst>
            </p:cNvPr>
            <p:cNvCxnSpPr>
              <a:cxnSpLocks/>
            </p:cNvCxnSpPr>
            <p:nvPr/>
          </p:nvCxnSpPr>
          <p:spPr>
            <a:xfrm>
              <a:off x="7477125" y="1151368"/>
              <a:ext cx="0" cy="4516007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6B45718-55B2-4F5E-842E-F6BD7C2654C3}"/>
                </a:ext>
              </a:extLst>
            </p:cNvPr>
            <p:cNvSpPr/>
            <p:nvPr/>
          </p:nvSpPr>
          <p:spPr>
            <a:xfrm>
              <a:off x="7381875" y="990064"/>
              <a:ext cx="190500" cy="16130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568DE-0D0C-404E-8B1D-53D0EB18F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Headless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378FE9-99C2-4592-B2FE-66F1A7AF2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72391-FC1A-4923-82B3-28A1EFCB9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6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B9D54-65F6-44EE-8067-9AD2F91D2E8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A7265DD-134A-4814-AA25-1C470CB62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622728"/>
              </p:ext>
            </p:extLst>
          </p:nvPr>
        </p:nvGraphicFramePr>
        <p:xfrm>
          <a:off x="723900" y="1328803"/>
          <a:ext cx="10896600" cy="488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13E5F132-184F-495C-A83A-ABE53B500603}"/>
              </a:ext>
            </a:extLst>
          </p:cNvPr>
          <p:cNvSpPr txBox="1"/>
          <p:nvPr/>
        </p:nvSpPr>
        <p:spPr>
          <a:xfrm>
            <a:off x="7687559" y="917068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Full CRA compliance mandatory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0B4432-6E23-46AF-9995-4A353588C706}"/>
              </a:ext>
            </a:extLst>
          </p:cNvPr>
          <p:cNvSpPr txBox="1"/>
          <p:nvPr/>
        </p:nvSpPr>
        <p:spPr>
          <a:xfrm>
            <a:off x="3402727" y="901828"/>
            <a:ext cx="3514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SBOM and CVE publishing mandatory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3F21640-9A7A-4EBF-A0AC-6618A9BD0DF1}"/>
              </a:ext>
            </a:extLst>
          </p:cNvPr>
          <p:cNvSpPr/>
          <p:nvPr/>
        </p:nvSpPr>
        <p:spPr>
          <a:xfrm>
            <a:off x="4292014" y="3376380"/>
            <a:ext cx="2920880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No CRA related support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3F59531-7A03-4FAC-8DD6-A1FF6ED52A66}"/>
              </a:ext>
            </a:extLst>
          </p:cNvPr>
          <p:cNvSpPr/>
          <p:nvPr/>
        </p:nvSpPr>
        <p:spPr>
          <a:xfrm>
            <a:off x="3475038" y="3995252"/>
            <a:ext cx="2920880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No CRA related support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6333178-BCFA-4411-803E-AF3960277D6E}"/>
              </a:ext>
            </a:extLst>
          </p:cNvPr>
          <p:cNvSpPr/>
          <p:nvPr/>
        </p:nvSpPr>
        <p:spPr>
          <a:xfrm>
            <a:off x="2655186" y="4617262"/>
            <a:ext cx="4152168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No CRA related support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88C3528-3AE7-44F4-9DBE-9B2C42D46440}"/>
              </a:ext>
            </a:extLst>
          </p:cNvPr>
          <p:cNvSpPr/>
          <p:nvPr/>
        </p:nvSpPr>
        <p:spPr>
          <a:xfrm>
            <a:off x="5532754" y="2116033"/>
            <a:ext cx="4239896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 err="1"/>
              <a:t>Unkown</a:t>
            </a:r>
            <a:endParaRPr lang="en-US" sz="9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9E7B1D-06F3-4ED6-878D-167E2030E0AC}"/>
              </a:ext>
            </a:extLst>
          </p:cNvPr>
          <p:cNvGrpSpPr/>
          <p:nvPr/>
        </p:nvGrpSpPr>
        <p:grpSpPr>
          <a:xfrm>
            <a:off x="8458200" y="4534657"/>
            <a:ext cx="2486023" cy="733425"/>
            <a:chOff x="8458200" y="333375"/>
            <a:chExt cx="2486023" cy="73342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CA1D162-9FF0-4341-A421-CFABE3933B00}"/>
                </a:ext>
              </a:extLst>
            </p:cNvPr>
            <p:cNvSpPr/>
            <p:nvPr/>
          </p:nvSpPr>
          <p:spPr>
            <a:xfrm>
              <a:off x="8458200" y="333375"/>
              <a:ext cx="2486023" cy="73342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A63339D-2316-4342-A48F-E5B791CF0257}"/>
                </a:ext>
              </a:extLst>
            </p:cNvPr>
            <p:cNvSpPr/>
            <p:nvPr/>
          </p:nvSpPr>
          <p:spPr>
            <a:xfrm>
              <a:off x="8555831" y="450108"/>
              <a:ext cx="109537" cy="3833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" dirty="0"/>
                <a:t>ST</a:t>
              </a:r>
              <a:br>
                <a:rPr lang="en-US" sz="500" dirty="0"/>
              </a:br>
              <a:r>
                <a:rPr lang="en-US" sz="500" dirty="0"/>
                <a:t>O</a:t>
              </a:r>
              <a:br>
                <a:rPr lang="en-US" sz="500" dirty="0"/>
              </a:br>
              <a:r>
                <a:rPr lang="en-US" sz="500" dirty="0"/>
                <a:t>P</a:t>
              </a:r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D18BBB4-7165-4EC7-A778-E9BAE2AE80C7}"/>
                </a:ext>
              </a:extLst>
            </p:cNvPr>
            <p:cNvSpPr txBox="1"/>
            <p:nvPr/>
          </p:nvSpPr>
          <p:spPr>
            <a:xfrm>
              <a:off x="8785618" y="401759"/>
              <a:ext cx="19216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" panose="020B0502040204020203" pitchFamily="34" charset="0"/>
                </a:rPr>
                <a:t>TBD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endParaRP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27D74FA7-CCC4-47B2-B4B6-CC1DEC34018E}"/>
              </a:ext>
            </a:extLst>
          </p:cNvPr>
          <p:cNvSpPr/>
          <p:nvPr/>
        </p:nvSpPr>
        <p:spPr>
          <a:xfrm>
            <a:off x="6965568" y="4022250"/>
            <a:ext cx="109537" cy="499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ST</a:t>
            </a:r>
            <a:br>
              <a:rPr lang="en-US" sz="500" dirty="0"/>
            </a:br>
            <a:r>
              <a:rPr lang="en-US" sz="500" dirty="0"/>
              <a:t>O</a:t>
            </a:r>
            <a:br>
              <a:rPr lang="en-US" sz="500" dirty="0"/>
            </a:br>
            <a:r>
              <a:rPr lang="en-US" sz="500" dirty="0"/>
              <a:t>P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27A0B11-1BC2-486E-B647-CB1F61097A57}"/>
              </a:ext>
            </a:extLst>
          </p:cNvPr>
          <p:cNvSpPr/>
          <p:nvPr/>
        </p:nvSpPr>
        <p:spPr>
          <a:xfrm>
            <a:off x="6965569" y="4639712"/>
            <a:ext cx="109537" cy="499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ST</a:t>
            </a:r>
            <a:br>
              <a:rPr lang="en-US" sz="500" dirty="0"/>
            </a:br>
            <a:r>
              <a:rPr lang="en-US" sz="500" dirty="0"/>
              <a:t>O</a:t>
            </a:r>
            <a:br>
              <a:rPr lang="en-US" sz="500" dirty="0"/>
            </a:br>
            <a:r>
              <a:rPr lang="en-US" sz="500" dirty="0"/>
              <a:t>P</a:t>
            </a:r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0C733EC-A881-4491-9856-2201E646696E}"/>
              </a:ext>
            </a:extLst>
          </p:cNvPr>
          <p:cNvSpPr/>
          <p:nvPr/>
        </p:nvSpPr>
        <p:spPr>
          <a:xfrm>
            <a:off x="7557558" y="3378252"/>
            <a:ext cx="109537" cy="499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ST</a:t>
            </a:r>
            <a:br>
              <a:rPr lang="en-US" sz="500" dirty="0"/>
            </a:br>
            <a:r>
              <a:rPr lang="en-US" sz="500" dirty="0"/>
              <a:t>O</a:t>
            </a:r>
            <a:br>
              <a:rPr lang="en-US" sz="500" dirty="0"/>
            </a:br>
            <a:r>
              <a:rPr lang="en-US" sz="500" dirty="0"/>
              <a:t>P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AEA21A-0C92-4A68-9FC4-E8A85A60F2F0}"/>
              </a:ext>
            </a:extLst>
          </p:cNvPr>
          <p:cNvSpPr/>
          <p:nvPr/>
        </p:nvSpPr>
        <p:spPr>
          <a:xfrm>
            <a:off x="5128731" y="2740714"/>
            <a:ext cx="4288311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 err="1"/>
              <a:t>Unkown</a:t>
            </a:r>
            <a:endParaRPr lang="en-US" sz="9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8C8E5DD-172B-49EE-A570-16816AF6BF85}"/>
              </a:ext>
            </a:extLst>
          </p:cNvPr>
          <p:cNvSpPr/>
          <p:nvPr/>
        </p:nvSpPr>
        <p:spPr>
          <a:xfrm>
            <a:off x="5912273" y="1494023"/>
            <a:ext cx="3111078" cy="476567"/>
          </a:xfrm>
          <a:prstGeom prst="rect">
            <a:avLst/>
          </a:prstGeom>
          <a:solidFill>
            <a:srgbClr val="D96167">
              <a:alpha val="2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 err="1"/>
              <a:t>Unkown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6981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0F9562-ECFB-4E0A-8952-BD0B9AB89BBE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2A157-3325-4F73-B0E3-89190F2574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AB84A1-C3F6-4944-86FE-3D187C802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DBF7BC-FCB2-4641-829A-84D4B07FB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7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81C2E-01CF-4E14-90BC-05D587E7A7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1C1815-A8CF-41A5-82EB-4C0112D77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08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7A3D19-4827-4AA2-9512-9E0A1E286348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5DFF1-F0AE-4E48-B3A0-607BCBD7A4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A1FCD0-30B9-4782-BF3F-01899ACC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660AB5-9032-44A1-BFE2-172DF85A1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327A60-8F69-4BF5-8934-AD09FC4B01CD}" type="slidenum">
              <a:rPr lang="x-none" smtClean="0"/>
              <a:pPr/>
              <a:t>8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567D4-CF13-4741-B93B-B6E6C48AE4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B2DA55-E71B-442A-96D0-D2EF5483C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1"/>
            <a:ext cx="12192000" cy="685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6985"/>
      </p:ext>
    </p:extLst>
  </p:cSld>
  <p:clrMapOvr>
    <a:masterClrMapping/>
  </p:clrMapOvr>
</p:sld>
</file>

<file path=ppt/theme/theme1.xml><?xml version="1.0" encoding="utf-8"?>
<a:theme xmlns:a="http://schemas.openxmlformats.org/drawingml/2006/main" name="ADLINK 2024 Calibri Light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M Product slides- 2025 Q1 - new template.pptx" id="{B068A9D4-99BF-4BF3-AB48-769D4839B1EE}" vid="{CDB4E5A1-F3AC-4DF7-8F3E-0791441644CE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AE424F94A2FA4791D86614CE122C31" ma:contentTypeVersion="25" ma:contentTypeDescription="Create a new document." ma:contentTypeScope="" ma:versionID="322ccd254800c4ea6bc9c9f55c3fbb0e">
  <xsd:schema xmlns:xsd="http://www.w3.org/2001/XMLSchema" xmlns:xs="http://www.w3.org/2001/XMLSchema" xmlns:p="http://schemas.microsoft.com/office/2006/metadata/properties" xmlns:ns2="5cf6a98e-8202-42b6-94e6-d15a3d86e53c" xmlns:ns3="f4a4b836-8631-4979-9f94-26b6da803304" targetNamespace="http://schemas.microsoft.com/office/2006/metadata/properties" ma:root="true" ma:fieldsID="9af13abb32a13b1cf3d26777870de5e4" ns2:_="" ns3:_="">
    <xsd:import namespace="5cf6a98e-8202-42b6-94e6-d15a3d86e53c"/>
    <xsd:import namespace="f4a4b836-8631-4979-9f94-26b6da8033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  <xsd:element ref="ns2:Marketing_x0020_Funnel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UseRestriction"/>
                <xsd:element ref="ns2:BusinessUnits" minOccurs="0"/>
                <xsd:element ref="ns2:RBU"/>
                <xsd:element ref="ns2:V"/>
                <xsd:element ref="ns2:Lang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6a98e-8202-42b6-94e6-d15a3d86e5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arketing_x0020_Funnel" ma:index="21" ma:displayName="Marketing Funnel" ma:format="Dropdown" ma:internalName="Marketing_x0020_Funnel">
      <xsd:simpleType>
        <xsd:restriction base="dms:Text">
          <xsd:maxLength value="20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3d404d-d69f-4e96-b93d-6aa458f7e5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seRestriction" ma:index="27" ma:displayName="Use Restriction" ma:format="Dropdown" ma:internalName="UseRestriction">
      <xsd:simpleType>
        <xsd:restriction base="dms:Choice">
          <xsd:enumeration value="Public Ready"/>
          <xsd:enumeration value="Internal Only"/>
        </xsd:restriction>
      </xsd:simpleType>
    </xsd:element>
    <xsd:element name="BusinessUnits" ma:index="28" nillable="true" ma:displayName="BU" ma:format="Dropdown" ma:internalName="BusinessUnits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"/>
                    <xsd:enumeration value="ECP"/>
                    <xsd:enumeration value="IST"/>
                    <xsd:enumeration value="NCA"/>
                    <xsd:enumeration value="DRC"/>
                    <xsd:enumeration value="EV"/>
                  </xsd:restriction>
                </xsd:simpleType>
              </xsd:element>
            </xsd:sequence>
          </xsd:extension>
        </xsd:complexContent>
      </xsd:complexType>
    </xsd:element>
    <xsd:element name="RBU" ma:index="29" ma:displayName="RBU" ma:format="Dropdown" ma:internalName="RBU">
      <xsd:simpleType>
        <xsd:restriction base="dms:Choice">
          <xsd:enumeration value="AATI"/>
          <xsd:enumeration value="APAC"/>
          <xsd:enumeration value="China"/>
          <xsd:enumeration value="EMEA"/>
          <xsd:enumeration value="Taiwan"/>
          <xsd:enumeration value="Global"/>
        </xsd:restriction>
      </xsd:simpleType>
    </xsd:element>
    <xsd:element name="V" ma:index="30" ma:displayName="Industry" ma:format="Dropdown" ma:internalName="V">
      <xsd:simpleType>
        <xsd:restriction base="dms:Choice">
          <xsd:enumeration value="Automotive/Autonomous"/>
          <xsd:enumeration value="Buildings"/>
          <xsd:enumeration value="Energy"/>
          <xsd:enumeration value="Healthcare"/>
          <xsd:enumeration value="Industrial-Automation"/>
          <xsd:enumeration value="Industrial-Measurement only"/>
          <xsd:enumeration value="Infotainment/Gaming"/>
          <xsd:enumeration value="IT &amp; Networks"/>
          <xsd:enumeration value="Public Safety-Cities/Environment/Surveillance"/>
          <xsd:enumeration value="Public Safety-Mil/Aero"/>
          <xsd:enumeration value="Retail"/>
          <xsd:enumeration value="Transportation"/>
          <xsd:enumeration value="Other"/>
        </xsd:restriction>
      </xsd:simpleType>
    </xsd:element>
    <xsd:element name="Lang" ma:index="31" ma:displayName="Lang" ma:default="EN" ma:format="Dropdown" ma:internalName="Lang">
      <xsd:simpleType>
        <xsd:restriction base="dms:Choice">
          <xsd:enumeration value="EN"/>
          <xsd:enumeration value="TC"/>
          <xsd:enumeration value="SC"/>
          <xsd:enumeration value="JP"/>
          <xsd:enumeration value="KR"/>
          <xsd:enumeration value="FR "/>
          <xsd:enumeration value="DE"/>
        </xsd:restriction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4b836-8631-4979-9f94-26b6da80330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f06b4f5-c890-4565-942d-6b2d88d427f2}" ma:internalName="TaxCatchAll" ma:showField="CatchAllData" ma:web="f4a4b836-8631-4979-9f94-26b6da8033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cf6a98e-8202-42b6-94e6-d15a3d86e53c" xsi:nil="true"/>
    <Marketing_x0020_Funnel xmlns="5cf6a98e-8202-42b6-94e6-d15a3d86e53c">TOFU</Marketing_x0020_Funnel>
    <lcf76f155ced4ddcb4097134ff3c332f xmlns="5cf6a98e-8202-42b6-94e6-d15a3d86e53c">
      <Terms xmlns="http://schemas.microsoft.com/office/infopath/2007/PartnerControls"/>
    </lcf76f155ced4ddcb4097134ff3c332f>
    <RBU xmlns="5cf6a98e-8202-42b6-94e6-d15a3d86e53c"/>
    <Lang xmlns="5cf6a98e-8202-42b6-94e6-d15a3d86e53c">EN</Lang>
    <TaxCatchAll xmlns="f4a4b836-8631-4979-9f94-26b6da803304" xsi:nil="true"/>
    <BusinessUnits xmlns="5cf6a98e-8202-42b6-94e6-d15a3d86e53c"/>
    <V xmlns="5cf6a98e-8202-42b6-94e6-d15a3d86e53c"/>
    <UseRestriction xmlns="5cf6a98e-8202-42b6-94e6-d15a3d86e53c"/>
  </documentManagement>
</p:properties>
</file>

<file path=customXml/itemProps1.xml><?xml version="1.0" encoding="utf-8"?>
<ds:datastoreItem xmlns:ds="http://schemas.openxmlformats.org/officeDocument/2006/customXml" ds:itemID="{8BB30F44-99C1-417A-BF8F-C467AD0637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f6a98e-8202-42b6-94e6-d15a3d86e53c"/>
    <ds:schemaRef ds:uri="f4a4b836-8631-4979-9f94-26b6da803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06C231-CC31-4CC9-8188-BC648983E6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05FB6A-5EDA-459B-9B02-94F1D048918D}">
  <ds:schemaRefs>
    <ds:schemaRef ds:uri="http://purl.org/dc/terms/"/>
    <ds:schemaRef ds:uri="f4a4b836-8631-4979-9f94-26b6da803304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cf6a98e-8202-42b6-94e6-d15a3d86e5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 2025 - new template</Template>
  <TotalTime>4025</TotalTime>
  <Words>434</Words>
  <Application>Microsoft Office PowerPoint</Application>
  <PresentationFormat>Widescreen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Gill Sans</vt:lpstr>
      <vt:lpstr>Helvetica Light</vt:lpstr>
      <vt:lpstr>Arial</vt:lpstr>
      <vt:lpstr>Bahnschrift</vt:lpstr>
      <vt:lpstr>Calibri</vt:lpstr>
      <vt:lpstr>Helvetica</vt:lpstr>
      <vt:lpstr>ADLINK 2024 Calibri LightMode</vt:lpstr>
      <vt:lpstr>CPUs and CRA support</vt:lpstr>
      <vt:lpstr>Big update</vt:lpstr>
      <vt:lpstr>CRA support</vt:lpstr>
      <vt:lpstr>CRA support</vt:lpstr>
      <vt:lpstr>CRA support</vt:lpstr>
      <vt:lpstr>CRA support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SMARC Modules</dc:title>
  <dc:creator>Henk van Bremen</dc:creator>
  <cp:lastModifiedBy>Henk van Bremen</cp:lastModifiedBy>
  <cp:revision>357</cp:revision>
  <dcterms:created xsi:type="dcterms:W3CDTF">2025-02-07T03:50:09Z</dcterms:created>
  <dcterms:modified xsi:type="dcterms:W3CDTF">2026-07-17T07:01:35Z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0x010100EDAE424F94A2FA4791D86614CE122C31</vt:lpwstr>
  </property>
</Properties>
</file>