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  <p:sldMasterId id="2147483819" r:id="rId5"/>
    <p:sldMasterId id="2147483855" r:id="rId6"/>
  </p:sldMasterIdLst>
  <p:notesMasterIdLst>
    <p:notesMasterId r:id="rId17"/>
  </p:notesMasterIdLst>
  <p:handoutMasterIdLst>
    <p:handoutMasterId r:id="rId18"/>
  </p:handoutMasterIdLst>
  <p:sldIdLst>
    <p:sldId id="360" r:id="rId7"/>
    <p:sldId id="425" r:id="rId8"/>
    <p:sldId id="421" r:id="rId9"/>
    <p:sldId id="427" r:id="rId10"/>
    <p:sldId id="420" r:id="rId11"/>
    <p:sldId id="428" r:id="rId12"/>
    <p:sldId id="429" r:id="rId13"/>
    <p:sldId id="393" r:id="rId14"/>
    <p:sldId id="394" r:id="rId15"/>
    <p:sldId id="384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CAF6AB37-15F2-451F-8B25-5C42F1E69C11}">
          <p14:sldIdLst/>
        </p14:section>
        <p14:section name="Presentation" id="{FC0DFC9E-6E80-41B7-A816-DDF12A6A254E}">
          <p14:sldIdLst>
            <p14:sldId id="360"/>
            <p14:sldId id="425"/>
            <p14:sldId id="421"/>
            <p14:sldId id="427"/>
            <p14:sldId id="420"/>
            <p14:sldId id="428"/>
            <p14:sldId id="429"/>
            <p14:sldId id="393"/>
            <p14:sldId id="394"/>
            <p14:sldId id="384"/>
          </p14:sldIdLst>
        </p14:section>
        <p14:section name="Resources" id="{1D33C462-16F4-4909-B385-2F4853765656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1B"/>
    <a:srgbClr val="006398"/>
    <a:srgbClr val="DDDDE0"/>
    <a:srgbClr val="EFEFEF"/>
    <a:srgbClr val="CAE4F3"/>
    <a:srgbClr val="797979"/>
    <a:srgbClr val="CE333A"/>
    <a:srgbClr val="252C2E"/>
    <a:srgbClr val="8C8E8E"/>
    <a:srgbClr val="E12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6327"/>
  </p:normalViewPr>
  <p:slideViewPr>
    <p:cSldViewPr snapToGrid="0" snapToObjects="1">
      <p:cViewPr varScale="1">
        <p:scale>
          <a:sx n="117" d="100"/>
          <a:sy n="117" d="100"/>
        </p:scale>
        <p:origin x="35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notesViewPr>
    <p:cSldViewPr snapToGrid="0" snapToObjects="1">
      <p:cViewPr varScale="1">
        <p:scale>
          <a:sx n="84" d="100"/>
          <a:sy n="84" d="100"/>
        </p:scale>
        <p:origin x="391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A0788-50B3-4DA9-882C-AC10D6D61C0B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10FA7-8D31-4752-A343-9E8DD9716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1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4706-FB65-45BC-81D0-E86E3CE9C3B7}" type="datetimeFigureOut">
              <a:rPr lang="zh-TW" altLang="en-US" smtClean="0"/>
              <a:t>2025/10/10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1D6C6-7229-4E84-91C2-06A3FDF2E6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12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1D6C6-7229-4E84-91C2-06A3FDF2E69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1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1D6C6-7229-4E84-91C2-06A3FDF2E69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2813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548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001365"/>
            <a:ext cx="5108712" cy="4145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498926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181358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7" name="文字版面配置區 3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2" y="2650526"/>
            <a:ext cx="6917404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91" y="2650526"/>
            <a:ext cx="3319209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053233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10515603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598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36394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88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377968"/>
            <a:ext cx="6905114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A854553-BDB8-124A-8CC5-DAFF0CBFDC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7702" y="4359848"/>
            <a:ext cx="3306095" cy="10122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Second level</a:t>
            </a:r>
          </a:p>
        </p:txBody>
      </p:sp>
      <p:sp>
        <p:nvSpPr>
          <p:cNvPr id="17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40062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/>
        </p:nvSpPr>
        <p:spPr>
          <a:xfrm>
            <a:off x="0" y="1"/>
            <a:ext cx="12192000" cy="3422822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25909" y="1481108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5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503" y="3801629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4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1153833"/>
            <a:ext cx="5257799" cy="2268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2733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片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9669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479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圖示以新增圖片</a:t>
            </a:r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增圖片</a:t>
            </a:r>
            <a:endParaRPr lang="en-US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4553947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/>
        </p:nvGrpSpPr>
        <p:grpSpPr>
          <a:xfrm>
            <a:off x="7564334" y="1187643"/>
            <a:ext cx="4178445" cy="8430249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 flipH="1">
            <a:off x="7755929" y="1335289"/>
            <a:ext cx="3776485" cy="8059917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/>
              <a:t>按一下圖示以新增圖片</a:t>
            </a:r>
            <a:endParaRPr lang="x-none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/>
        </p:nvGrpSpPr>
        <p:grpSpPr>
          <a:xfrm>
            <a:off x="8551566" y="1260661"/>
            <a:ext cx="2203981" cy="358933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26285" y="2029037"/>
            <a:ext cx="2913543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3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69751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970213"/>
            <a:ext cx="4427537" cy="31718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2562981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1201" y="1493808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1202" y="1165100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/>
        </p:nvSpPr>
        <p:spPr>
          <a:xfrm>
            <a:off x="5759669" y="0"/>
            <a:ext cx="6432331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797" y="1713795"/>
            <a:ext cx="6369880" cy="588891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30491" y="1984665"/>
            <a:ext cx="5839200" cy="33191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pic>
        <p:nvPicPr>
          <p:cNvPr id="15" name="black.png">
            <a:extLst>
              <a:ext uri="{FF2B5EF4-FFF2-40B4-BE49-F238E27FC236}">
                <a16:creationId xmlns:a16="http://schemas.microsoft.com/office/drawing/2014/main" id="{57143252-B962-5740-9831-F9F97DB333F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586" y="2860916"/>
            <a:ext cx="2878270" cy="426447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11EA9B0-7E32-C84F-A42B-060319D310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97481" y="3303540"/>
            <a:ext cx="2516387" cy="337922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317500" indent="0">
              <a:buNone/>
              <a:defRPr sz="2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5024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986088"/>
            <a:ext cx="10515600" cy="2744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62004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/>
        </p:nvSpPr>
        <p:spPr>
          <a:xfrm>
            <a:off x="3487086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/>
        </p:nvSpPr>
        <p:spPr>
          <a:xfrm>
            <a:off x="5402112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/>
        </p:nvSpPr>
        <p:spPr>
          <a:xfrm>
            <a:off x="7317145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/>
        </p:nvSpPr>
        <p:spPr>
          <a:xfrm>
            <a:off x="9232178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/>
        </p:nvSpPr>
        <p:spPr>
          <a:xfrm>
            <a:off x="1576230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/>
        </p:nvSpPr>
        <p:spPr>
          <a:xfrm>
            <a:off x="838200" y="2229415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/>
        </p:nvSpPr>
        <p:spPr>
          <a:xfrm>
            <a:off x="838200" y="4677154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/>
        </p:nvSpPr>
        <p:spPr>
          <a:xfrm>
            <a:off x="3487086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/>
        </p:nvSpPr>
        <p:spPr>
          <a:xfrm>
            <a:off x="5402112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/>
        </p:nvSpPr>
        <p:spPr>
          <a:xfrm>
            <a:off x="7317145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/>
        </p:nvSpPr>
        <p:spPr>
          <a:xfrm>
            <a:off x="9232178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/>
        </p:nvSpPr>
        <p:spPr>
          <a:xfrm>
            <a:off x="1576230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/>
        </p:nvSpPr>
        <p:spPr>
          <a:xfrm>
            <a:off x="3487086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/>
        </p:nvSpPr>
        <p:spPr>
          <a:xfrm>
            <a:off x="5402112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/>
        </p:nvSpPr>
        <p:spPr>
          <a:xfrm>
            <a:off x="7317145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/>
        </p:nvSpPr>
        <p:spPr>
          <a:xfrm>
            <a:off x="9232178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/>
        </p:nvSpPr>
        <p:spPr>
          <a:xfrm>
            <a:off x="1576230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/>
        </p:nvSpPr>
        <p:spPr>
          <a:xfrm>
            <a:off x="838199" y="4528180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3053935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680261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419890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819062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10515606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602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/>
        </p:nvSpPr>
        <p:spPr>
          <a:xfrm>
            <a:off x="870587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/>
        </p:nvSpPr>
        <p:spPr>
          <a:xfrm>
            <a:off x="2930861" y="3247779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/>
        </p:nvSpPr>
        <p:spPr>
          <a:xfrm>
            <a:off x="5055033" y="3247779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/>
        </p:nvSpPr>
        <p:spPr>
          <a:xfrm>
            <a:off x="7233911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/>
        </p:nvSpPr>
        <p:spPr>
          <a:xfrm>
            <a:off x="9294137" y="3247779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/>
        </p:nvGrpSpPr>
        <p:grpSpPr>
          <a:xfrm>
            <a:off x="838200" y="2771664"/>
            <a:ext cx="9241127" cy="2457562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15367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145134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235192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425733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485645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115367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145133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2082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24525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7278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2650148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262049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264705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24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209692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856303"/>
            <a:ext cx="2570097" cy="0"/>
          </a:xfrm>
          <a:prstGeom prst="line">
            <a:avLst/>
          </a:prstGeom>
          <a:ln w="1905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856303"/>
            <a:ext cx="1812597" cy="0"/>
          </a:xfrm>
          <a:prstGeom prst="line">
            <a:avLst/>
          </a:prstGeom>
          <a:ln w="1905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856303"/>
            <a:ext cx="5228693" cy="0"/>
          </a:xfrm>
          <a:prstGeom prst="line">
            <a:avLst/>
          </a:prstGeom>
          <a:ln w="1905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/>
        </p:nvSpPr>
        <p:spPr>
          <a:xfrm flipV="1">
            <a:off x="1300445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/>
        </p:nvSpPr>
        <p:spPr>
          <a:xfrm flipV="1">
            <a:off x="3893174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/>
        </p:nvSpPr>
        <p:spPr>
          <a:xfrm flipV="1">
            <a:off x="5683422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/>
        </p:nvSpPr>
        <p:spPr>
          <a:xfrm flipV="1">
            <a:off x="10919007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1163212"/>
            <a:ext cx="3675083" cy="21261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3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252381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/>
        </p:nvSpPr>
        <p:spPr>
          <a:xfrm>
            <a:off x="8122231" y="0"/>
            <a:ext cx="4009906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1163212"/>
            <a:ext cx="2912163" cy="4323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內容版面配置區 3"/>
          <p:cNvSpPr>
            <a:spLocks noGrp="1"/>
          </p:cNvSpPr>
          <p:nvPr>
            <p:ph sz="quarter" idx="42" hasCustomPrompt="1"/>
          </p:nvPr>
        </p:nvSpPr>
        <p:spPr>
          <a:xfrm>
            <a:off x="5892072" y="4851658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7" y="4857897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2398713"/>
            <a:ext cx="6588125" cy="215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657615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8199" y="1165100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" name="內容版面配置區 3"/>
          <p:cNvSpPr>
            <a:spLocks noGrp="1"/>
          </p:cNvSpPr>
          <p:nvPr>
            <p:ph sz="quarter" idx="41" hasCustomPrompt="1"/>
          </p:nvPr>
        </p:nvSpPr>
        <p:spPr>
          <a:xfrm>
            <a:off x="3365134" y="4870855"/>
            <a:ext cx="1522284" cy="870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42470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Tel: +886-2-8226-5877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Fax: +886-2-8226-5717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9F, No.166 Jian Yi Road, </a:t>
            </a:r>
            <a:r>
              <a:rPr lang="en-US" altLang="zh-TW" sz="800" err="1">
                <a:solidFill>
                  <a:schemeClr val="bg1"/>
                </a:solidFill>
              </a:rPr>
              <a:t>Zhonghe</a:t>
            </a:r>
            <a:r>
              <a:rPr lang="en-US" altLang="zh-TW" sz="800">
                <a:solidFill>
                  <a:schemeClr val="bg1"/>
                </a:solidFill>
              </a:rPr>
              <a:t> District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New Taipei City 235, Taiwan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olidFill>
                  <a:schemeClr val="bg1"/>
                </a:solidFill>
              </a:rPr>
              <a:t>ADLINK Technology Inc.</a:t>
            </a:r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6604460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1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Tel: +886-2-8226-5877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Fax: +886-2-8226-5717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9F, No.166 Jian Yi Road, </a:t>
            </a:r>
            <a:r>
              <a:rPr lang="en-US" altLang="zh-TW" sz="800" err="1">
                <a:solidFill>
                  <a:schemeClr val="bg1"/>
                </a:solidFill>
              </a:rPr>
              <a:t>Zhonghe</a:t>
            </a:r>
            <a:r>
              <a:rPr lang="en-US" altLang="zh-TW" sz="800">
                <a:solidFill>
                  <a:schemeClr val="bg1"/>
                </a:solidFill>
              </a:rPr>
              <a:t> District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New Taipei City 235, Taiwan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olidFill>
                  <a:schemeClr val="bg1"/>
                </a:solidFill>
              </a:rPr>
              <a:t>ADLINK Technology Inc.</a:t>
            </a:r>
          </a:p>
        </p:txBody>
      </p:sp>
    </p:spTree>
    <p:extLst>
      <p:ext uri="{BB962C8B-B14F-4D97-AF65-F5344CB8AC3E}">
        <p14:creationId xmlns:p14="http://schemas.microsoft.com/office/powerpoint/2010/main" val="13458973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1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Tel: +886-2-8226-5877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Fax: +886-2-8226-5717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9F, No.166 Jian Yi Road, </a:t>
            </a:r>
            <a:r>
              <a:rPr lang="en-US" altLang="zh-TW" sz="800" err="1">
                <a:solidFill>
                  <a:schemeClr val="bg1"/>
                </a:solidFill>
              </a:rPr>
              <a:t>Zhonghe</a:t>
            </a:r>
            <a:r>
              <a:rPr lang="en-US" altLang="zh-TW" sz="800">
                <a:solidFill>
                  <a:schemeClr val="bg1"/>
                </a:solidFill>
              </a:rPr>
              <a:t> District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New Taipei City 235, Taiwan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olidFill>
                  <a:schemeClr val="bg1"/>
                </a:solidFill>
              </a:rPr>
              <a:t>ADLINK Technology Inc.</a:t>
            </a:r>
          </a:p>
        </p:txBody>
      </p:sp>
    </p:spTree>
    <p:extLst>
      <p:ext uri="{BB962C8B-B14F-4D97-AF65-F5344CB8AC3E}">
        <p14:creationId xmlns:p14="http://schemas.microsoft.com/office/powerpoint/2010/main" val="23791178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5353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B5EF8F-C691-4BC2-8589-BE873F47066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7526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9448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72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5909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2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5204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rgbClr val="FFB7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2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5002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51FFBF4-A223-4C5B-9A11-7F2B0D07758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636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0CF87D9-D0D0-45F4-983F-BC7F98E4BED5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2419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3663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1379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1946121"/>
            <a:ext cx="2575675" cy="3868410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3312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 smtClean="0">
                <a:solidFill>
                  <a:srgbClr val="79797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49875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8687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61050" y="4983658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9019764" y="4987535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069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287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61050" y="3625124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75557" y="3656498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0595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6520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8294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2648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272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418582"/>
            <a:ext cx="2046238" cy="1414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25344" y="299893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44182" y="2646278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55106" y="3768801"/>
            <a:ext cx="2046238" cy="106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90002" y="305373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19764" y="2646278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19764" y="3823602"/>
            <a:ext cx="2046238" cy="1015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49875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25616" y="5074597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45272" y="4983658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9009930" y="4979658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046B86-B3C7-43B6-ACEC-845CF4DC085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5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482113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626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884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0210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8984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428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Imag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48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32428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2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163" y="4606925"/>
            <a:ext cx="2953214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7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989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071038"/>
            <a:ext cx="3370233" cy="41880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7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628" y="410527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11960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9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102753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1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140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3093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/>
        </p:nvSpPr>
        <p:spPr>
          <a:xfrm>
            <a:off x="0" y="0"/>
            <a:ext cx="12192000" cy="6286500"/>
          </a:xfrm>
          <a:prstGeom prst="rect">
            <a:avLst/>
          </a:prstGeom>
          <a:gradFill flip="none" rotWithShape="1">
            <a:gsLst>
              <a:gs pos="0">
                <a:srgbClr val="1574B8"/>
              </a:gs>
              <a:gs pos="69000">
                <a:srgbClr val="97CAE7"/>
              </a:gs>
              <a:gs pos="97000">
                <a:schemeClr val="bg1"/>
              </a:gs>
              <a:gs pos="38000">
                <a:srgbClr val="71B4D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b="1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6244280" y="5265175"/>
            <a:ext cx="5527590" cy="650115"/>
            <a:chOff x="6244280" y="5265175"/>
            <a:chExt cx="5527590" cy="650115"/>
          </a:xfrm>
        </p:grpSpPr>
        <p:sp>
          <p:nvSpPr>
            <p:cNvPr id="16" name="矩形 15"/>
            <p:cNvSpPr/>
            <p:nvPr userDrawn="1"/>
          </p:nvSpPr>
          <p:spPr>
            <a:xfrm>
              <a:off x="6244281" y="583291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梯形 16"/>
            <p:cNvSpPr/>
            <p:nvPr userDrawn="1"/>
          </p:nvSpPr>
          <p:spPr>
            <a:xfrm>
              <a:off x="6244280" y="5265175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80000">
                  <a:schemeClr val="bg1"/>
                </a:gs>
                <a:gs pos="100000">
                  <a:srgbClr val="CAE4F3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 userDrawn="1"/>
        </p:nvGrpSpPr>
        <p:grpSpPr>
          <a:xfrm>
            <a:off x="6244281" y="1346880"/>
            <a:ext cx="5539680" cy="638440"/>
            <a:chOff x="6244281" y="1346880"/>
            <a:chExt cx="5539680" cy="638440"/>
          </a:xfrm>
        </p:grpSpPr>
        <p:sp>
          <p:nvSpPr>
            <p:cNvPr id="3" name="矩形 2"/>
            <p:cNvSpPr/>
            <p:nvPr userDrawn="1"/>
          </p:nvSpPr>
          <p:spPr>
            <a:xfrm>
              <a:off x="6244281" y="190294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 userDrawn="1"/>
          </p:nvSpPr>
          <p:spPr>
            <a:xfrm>
              <a:off x="6244281" y="1346880"/>
              <a:ext cx="5539680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4495CB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681289"/>
            <a:ext cx="4351638" cy="34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 dirty="0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grpSp>
        <p:nvGrpSpPr>
          <p:cNvPr id="25" name="群組 24"/>
          <p:cNvGrpSpPr/>
          <p:nvPr userDrawn="1"/>
        </p:nvGrpSpPr>
        <p:grpSpPr>
          <a:xfrm>
            <a:off x="6244280" y="3300190"/>
            <a:ext cx="5527590" cy="650115"/>
            <a:chOff x="6244280" y="3300190"/>
            <a:chExt cx="5527590" cy="650115"/>
          </a:xfrm>
        </p:grpSpPr>
        <p:sp>
          <p:nvSpPr>
            <p:cNvPr id="14" name="矩形 13"/>
            <p:cNvSpPr/>
            <p:nvPr userDrawn="1"/>
          </p:nvSpPr>
          <p:spPr>
            <a:xfrm>
              <a:off x="6244281" y="3867927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梯形 23"/>
            <p:cNvSpPr/>
            <p:nvPr userDrawn="1"/>
          </p:nvSpPr>
          <p:spPr>
            <a:xfrm>
              <a:off x="6244280" y="3300190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7DBBE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圖片版面配置區 20"/>
          <p:cNvSpPr>
            <a:spLocks noGrp="1"/>
          </p:cNvSpPr>
          <p:nvPr>
            <p:ph type="pic" sz="quarter" idx="22" hasCustomPrompt="1"/>
          </p:nvPr>
        </p:nvSpPr>
        <p:spPr>
          <a:xfrm>
            <a:off x="8596779" y="2852367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1" hasCustomPrompt="1"/>
          </p:nvPr>
        </p:nvSpPr>
        <p:spPr>
          <a:xfrm>
            <a:off x="8610600" y="884131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23" hasCustomPrompt="1"/>
          </p:nvPr>
        </p:nvSpPr>
        <p:spPr>
          <a:xfrm>
            <a:off x="8610600" y="4834962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24" hasCustomPrompt="1"/>
          </p:nvPr>
        </p:nvSpPr>
        <p:spPr>
          <a:xfrm>
            <a:off x="6962774" y="1061201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25" hasCustomPrompt="1"/>
          </p:nvPr>
        </p:nvSpPr>
        <p:spPr>
          <a:xfrm>
            <a:off x="6962175" y="1373047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3" name="文字版面配置區 28"/>
          <p:cNvSpPr>
            <a:spLocks noGrp="1"/>
          </p:cNvSpPr>
          <p:nvPr>
            <p:ph type="body" sz="quarter" idx="30" hasCustomPrompt="1"/>
          </p:nvPr>
        </p:nvSpPr>
        <p:spPr>
          <a:xfrm>
            <a:off x="6959301" y="3012905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4" name="文字版面配置區 30"/>
          <p:cNvSpPr>
            <a:spLocks noGrp="1"/>
          </p:cNvSpPr>
          <p:nvPr>
            <p:ph type="body" sz="quarter" idx="31" hasCustomPrompt="1"/>
          </p:nvPr>
        </p:nvSpPr>
        <p:spPr>
          <a:xfrm>
            <a:off x="6958702" y="3324751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5" name="文字版面配置區 28"/>
          <p:cNvSpPr>
            <a:spLocks noGrp="1"/>
          </p:cNvSpPr>
          <p:nvPr>
            <p:ph type="body" sz="quarter" idx="32" hasCustomPrompt="1"/>
          </p:nvPr>
        </p:nvSpPr>
        <p:spPr>
          <a:xfrm>
            <a:off x="6958702" y="4979496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6" name="文字版面配置區 30"/>
          <p:cNvSpPr>
            <a:spLocks noGrp="1"/>
          </p:cNvSpPr>
          <p:nvPr>
            <p:ph type="body" sz="quarter" idx="33" hasCustomPrompt="1"/>
          </p:nvPr>
        </p:nvSpPr>
        <p:spPr>
          <a:xfrm>
            <a:off x="6958103" y="5291342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3" name="object 4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0636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9062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3307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7035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 dirty="0"/>
              <a:t> </a:t>
            </a:r>
            <a:endParaRPr lang="x-none" dirty="0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801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 dirty="0"/>
              <a:t> </a:t>
            </a:r>
            <a:endParaRPr lang="x-none" dirty="0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837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頁尾版面配置區 2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6106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5898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Click to insert image</a:t>
            </a:r>
            <a:endParaRPr lang="x-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FB7185F5-E9C7-4CB4-831F-002615528CC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33604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2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6568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2049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001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51650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51740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62284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30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1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2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29470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6788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2446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70267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431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3185785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9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zh-TW" b="1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  <a:endParaRPr lang="en-US" altLang="zh-TW" dirty="0">
              <a:solidFill>
                <a:srgbClr val="9D9D9C"/>
              </a:solidFill>
              <a:ea typeface="Montserrat-Regular"/>
              <a:cs typeface="Calibri" panose="020F0502020204030204" pitchFamily="34" charset="0"/>
              <a:sym typeface="Montserra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9274071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0998735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227909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06922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9882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066091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8222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866768"/>
            <a:ext cx="10515599" cy="327679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009064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870887"/>
            <a:ext cx="5108712" cy="327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870887"/>
            <a:ext cx="4989261" cy="3272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547078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0062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1698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9223612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25908" y="1461414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25909" y="1166235"/>
            <a:ext cx="4821129" cy="267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2338547"/>
            <a:ext cx="2575675" cy="3475983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48244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8984286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795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4824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6416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1484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7409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9183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3156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780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926582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12538" y="316961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31376" y="2816964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42300" y="3939487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78609" y="3193046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08371" y="2785590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08371" y="3962914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50764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12201" y="5076436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22631" y="5086876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8987378" y="5092071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050097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84175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871882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1131376"/>
            <a:ext cx="5365955" cy="499757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98308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1131376"/>
            <a:ext cx="6643606" cy="48974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339346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245930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866767"/>
            <a:ext cx="4351638" cy="3262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858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13445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650526"/>
            <a:ext cx="10515597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1139007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3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57385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文字版面配置區 3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2" y="2650526"/>
            <a:ext cx="6917404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91" y="2650526"/>
            <a:ext cx="3319209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546578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10515603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598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36394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88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377968"/>
            <a:ext cx="6905114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A854553-BDB8-124A-8CC5-DAFF0CBFDC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7702" y="4359848"/>
            <a:ext cx="3306095" cy="10122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</p:txBody>
      </p:sp>
      <p:sp>
        <p:nvSpPr>
          <p:cNvPr id="17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517118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3422822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25909" y="1481108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5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503" y="3801629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4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1153833"/>
            <a:ext cx="5257799" cy="2268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1511524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8698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5121275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1" hasCustomPrompt="1"/>
          </p:nvPr>
        </p:nvSpPr>
        <p:spPr>
          <a:xfrm>
            <a:off x="6232525" y="1697038"/>
            <a:ext cx="5121275" cy="4446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99639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479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圖示以新增圖片</a:t>
            </a:r>
            <a:endParaRPr lang="en-US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增圖片</a:t>
            </a:r>
            <a:endParaRPr lang="en-US" dirty="0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159424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7564334" y="1187643"/>
            <a:ext cx="4178445" cy="8430249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 flipH="1">
            <a:off x="7755929" y="1335289"/>
            <a:ext cx="3776485" cy="8059917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en-US" altLang="zh-TW"/>
              <a:t>Click icon to add picture</a:t>
            </a:r>
            <a:endParaRPr lang="x-none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8551566" y="1260661"/>
            <a:ext cx="2203981" cy="358933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26285" y="2029037"/>
            <a:ext cx="2913543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5215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970213"/>
            <a:ext cx="4427537" cy="31718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2562981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1201" y="1493808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1202" y="1165100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5759669" y="0"/>
            <a:ext cx="6432331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6351797" y="1713795"/>
            <a:ext cx="6369880" cy="588891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30491" y="1984665"/>
            <a:ext cx="5839200" cy="33191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pic>
        <p:nvPicPr>
          <p:cNvPr id="15" name="black.png">
            <a:extLst>
              <a:ext uri="{FF2B5EF4-FFF2-40B4-BE49-F238E27FC236}">
                <a16:creationId xmlns:a16="http://schemas.microsoft.com/office/drawing/2014/main" id="{57143252-B962-5740-9831-F9F97DB333F4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507586" y="2860916"/>
            <a:ext cx="2878270" cy="426447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11EA9B0-7E32-C84F-A42B-060319D310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97481" y="3303540"/>
            <a:ext cx="2516387" cy="337922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317500" indent="0">
              <a:buNone/>
              <a:defRPr sz="2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25303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986088"/>
            <a:ext cx="10515600" cy="2744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131168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en-US" dirty="0"/>
              <a:t>Click to insert image</a:t>
            </a:r>
            <a:endParaRPr lang="x-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n-lt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7130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2229415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677154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528180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3053935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680261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419890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798913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10515606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602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3247779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3247779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3247779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771664"/>
            <a:ext cx="9241127" cy="2457562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15367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145134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235192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425733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485645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115367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145133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2082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24525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7278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2650148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262049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264705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357809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856303"/>
            <a:ext cx="2570097" cy="0"/>
          </a:xfrm>
          <a:prstGeom prst="line">
            <a:avLst/>
          </a:prstGeom>
          <a:ln w="1905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856303"/>
            <a:ext cx="1812597" cy="0"/>
          </a:xfrm>
          <a:prstGeom prst="line">
            <a:avLst/>
          </a:prstGeom>
          <a:ln w="1905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856303"/>
            <a:ext cx="5228693" cy="0"/>
          </a:xfrm>
          <a:prstGeom prst="line">
            <a:avLst/>
          </a:prstGeom>
          <a:ln w="1905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1163212"/>
            <a:ext cx="3675083" cy="21261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328346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1" y="0"/>
            <a:ext cx="4009906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1163212"/>
            <a:ext cx="2912163" cy="4323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內容版面配置區 3"/>
          <p:cNvSpPr>
            <a:spLocks noGrp="1"/>
          </p:cNvSpPr>
          <p:nvPr>
            <p:ph sz="quarter" idx="42" hasCustomPrompt="1"/>
          </p:nvPr>
        </p:nvSpPr>
        <p:spPr>
          <a:xfrm>
            <a:off x="5892072" y="4851658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7" y="4857897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2398713"/>
            <a:ext cx="6588125" cy="215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657615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8199" y="1165100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8" name="內容版面配置區 3"/>
          <p:cNvSpPr>
            <a:spLocks noGrp="1"/>
          </p:cNvSpPr>
          <p:nvPr>
            <p:ph sz="quarter" idx="41" hasCustomPrompt="1"/>
          </p:nvPr>
        </p:nvSpPr>
        <p:spPr>
          <a:xfrm>
            <a:off x="3365134" y="4870855"/>
            <a:ext cx="1522284" cy="870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3805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25848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1051560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2306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24121953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22886209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2386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3934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76032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9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zh-TW" b="1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21608634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3578870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180000" y="1260000"/>
            <a:ext cx="11520000" cy="4860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179999" y="792000"/>
            <a:ext cx="11520000" cy="34163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80000" y="180000"/>
            <a:ext cx="11520000" cy="48013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180000" y="720000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15409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810819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0681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3846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83387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866768"/>
            <a:ext cx="10515599" cy="327679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539601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870887"/>
            <a:ext cx="5108712" cy="327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870887"/>
            <a:ext cx="4989261" cy="3272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403907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077879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x-none"/>
          </a:p>
        </p:txBody>
      </p:sp>
      <p:sp>
        <p:nvSpPr>
          <p:cNvPr id="12" name="矩形 11"/>
          <p:cNvSpPr/>
          <p:nvPr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37284060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25908" y="1461414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25909" y="1166235"/>
            <a:ext cx="4821129" cy="267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/>
        </p:nvSpPr>
        <p:spPr>
          <a:xfrm>
            <a:off x="1076159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2338547"/>
            <a:ext cx="2575675" cy="3475983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48244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8984286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795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4824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6416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1484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7409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9183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3156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780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926582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12538" y="316961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31376" y="2816964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42300" y="3939487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78609" y="3193046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08371" y="2785590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08371" y="3962914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50764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12201" y="5076436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22631" y="5086876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8987378" y="5092071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449754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84175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871882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1131376"/>
            <a:ext cx="5365955" cy="499757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0141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1131376"/>
            <a:ext cx="6643606" cy="48974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339346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1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47776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866767"/>
            <a:ext cx="4351638" cy="3262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858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47376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650526"/>
            <a:ext cx="10515597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1139007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3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98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26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102.xml"/><Relationship Id="rId34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5" Type="http://schemas.openxmlformats.org/officeDocument/2006/relationships/slideLayout" Target="../slideLayouts/slideLayout106.xml"/><Relationship Id="rId3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0" Type="http://schemas.openxmlformats.org/officeDocument/2006/relationships/slideLayout" Target="../slideLayouts/slideLayout101.xml"/><Relationship Id="rId29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24" Type="http://schemas.openxmlformats.org/officeDocument/2006/relationships/slideLayout" Target="../slideLayouts/slideLayout105.xml"/><Relationship Id="rId32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23" Type="http://schemas.openxmlformats.org/officeDocument/2006/relationships/slideLayout" Target="../slideLayouts/slideLayout104.xml"/><Relationship Id="rId28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103.xml"/><Relationship Id="rId27" Type="http://schemas.openxmlformats.org/officeDocument/2006/relationships/slideLayout" Target="../slideLayouts/slideLayout108.xml"/><Relationship Id="rId30" Type="http://schemas.openxmlformats.org/officeDocument/2006/relationships/slideLayout" Target="../slideLayouts/slideLayout111.xml"/><Relationship Id="rId35" Type="http://schemas.openxmlformats.org/officeDocument/2006/relationships/theme" Target="../theme/theme3.xml"/><Relationship Id="rId8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/>
              <a:t>Co</a:t>
            </a:r>
            <a:r>
              <a:rPr lang="en-US" altLang="zh-TW" dirty="0">
                <a:solidFill>
                  <a:srgbClr val="8C8E8E"/>
                </a:solidFill>
              </a:rPr>
              <a:t>n</a:t>
            </a:r>
            <a:r>
              <a:rPr lang="en-US" altLang="zh-TW" dirty="0"/>
              <a:t>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942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5" r:id="rId3"/>
    <p:sldLayoutId id="2147483746" r:id="rId4"/>
    <p:sldLayoutId id="2147483775" r:id="rId5"/>
    <p:sldLayoutId id="2147483801" r:id="rId6"/>
    <p:sldLayoutId id="2147483804" r:id="rId7"/>
    <p:sldLayoutId id="2147483793" r:id="rId8"/>
    <p:sldLayoutId id="2147483800" r:id="rId9"/>
    <p:sldLayoutId id="2147483805" r:id="rId10"/>
    <p:sldLayoutId id="2147483790" r:id="rId11"/>
    <p:sldLayoutId id="2147483789" r:id="rId12"/>
    <p:sldLayoutId id="2147483796" r:id="rId13"/>
    <p:sldLayoutId id="2147483815" r:id="rId14"/>
    <p:sldLayoutId id="2147483814" r:id="rId15"/>
    <p:sldLayoutId id="2147483813" r:id="rId16"/>
    <p:sldLayoutId id="2147483817" r:id="rId17"/>
    <p:sldLayoutId id="2147483747" r:id="rId18"/>
    <p:sldLayoutId id="2147483748" r:id="rId19"/>
    <p:sldLayoutId id="2147483791" r:id="rId20"/>
    <p:sldLayoutId id="2147483787" r:id="rId21"/>
    <p:sldLayoutId id="2147483759" r:id="rId22"/>
    <p:sldLayoutId id="2147483750" r:id="rId23"/>
    <p:sldLayoutId id="2147483779" r:id="rId24"/>
    <p:sldLayoutId id="2147483762" r:id="rId25"/>
    <p:sldLayoutId id="2147483810" r:id="rId26"/>
    <p:sldLayoutId id="2147483761" r:id="rId27"/>
    <p:sldLayoutId id="2147483808" r:id="rId28"/>
    <p:sldLayoutId id="2147483806" r:id="rId29"/>
    <p:sldLayoutId id="2147483803" r:id="rId30"/>
    <p:sldLayoutId id="2147483755" r:id="rId31"/>
    <p:sldLayoutId id="2147483777" r:id="rId32"/>
    <p:sldLayoutId id="2147483809" r:id="rId33"/>
    <p:sldLayoutId id="2147483780" r:id="rId34"/>
    <p:sldLayoutId id="2147483812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94" r:id="rId42"/>
    <p:sldLayoutId id="2147483797" r:id="rId43"/>
    <p:sldLayoutId id="2147483798" r:id="rId44"/>
    <p:sldLayoutId id="2147483799" r:id="rId45"/>
    <p:sldLayoutId id="2147483816" r:id="rId4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ADLINK | Leading Edge Computing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200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39" r:id="rId20"/>
    <p:sldLayoutId id="2147483840" r:id="rId21"/>
    <p:sldLayoutId id="2147483841" r:id="rId22"/>
    <p:sldLayoutId id="2147483842" r:id="rId23"/>
    <p:sldLayoutId id="2147483843" r:id="rId24"/>
    <p:sldLayoutId id="2147483844" r:id="rId25"/>
    <p:sldLayoutId id="2147483845" r:id="rId26"/>
    <p:sldLayoutId id="2147483846" r:id="rId27"/>
    <p:sldLayoutId id="2147483847" r:id="rId28"/>
    <p:sldLayoutId id="2147483848" r:id="rId29"/>
    <p:sldLayoutId id="2147483849" r:id="rId30"/>
    <p:sldLayoutId id="2147483850" r:id="rId31"/>
    <p:sldLayoutId id="2147483851" r:id="rId32"/>
    <p:sldLayoutId id="2147483852" r:id="rId33"/>
    <p:sldLayoutId id="2147483853" r:id="rId34"/>
    <p:sldLayoutId id="2147483854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38200" y="6400411"/>
            <a:ext cx="23500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ADLINK | Leading Edge Computing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545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  <p:sldLayoutId id="2147483879" r:id="rId24"/>
    <p:sldLayoutId id="2147483880" r:id="rId25"/>
    <p:sldLayoutId id="2147483881" r:id="rId26"/>
    <p:sldLayoutId id="2147483882" r:id="rId27"/>
    <p:sldLayoutId id="2147483883" r:id="rId28"/>
    <p:sldLayoutId id="2147483884" r:id="rId29"/>
    <p:sldLayoutId id="2147483885" r:id="rId30"/>
    <p:sldLayoutId id="2147483886" r:id="rId31"/>
    <p:sldLayoutId id="2147483887" r:id="rId32"/>
    <p:sldLayoutId id="2147483888" r:id="rId33"/>
    <p:sldLayoutId id="2147483889" r:id="rId3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zh-TW" dirty="0"/>
              <a:t>2025</a:t>
            </a:r>
            <a:r>
              <a:rPr lang="zh-TW" altLang="en-US" dirty="0"/>
              <a:t> </a:t>
            </a:r>
            <a:r>
              <a:rPr lang="en-US" altLang="zh-TW" dirty="0"/>
              <a:t>Sep 25 Released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2025 IST NPL List &amp; Product Roadmap</a:t>
            </a:r>
            <a:br>
              <a:rPr lang="en-US" altLang="zh-TW" dirty="0"/>
            </a:br>
            <a:r>
              <a:rPr lang="en-US" altLang="zh-TW" dirty="0"/>
              <a:t>(Q4 update)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x-none"/>
              <a:t>02</a:t>
            </a:r>
            <a:endParaRPr lang="x-none" dirty="0"/>
          </a:p>
        </p:txBody>
      </p:sp>
      <p:pic>
        <p:nvPicPr>
          <p:cNvPr id="9" name="圖片版面配置區 8" descr="一張含有 文字, 螢幕擷取畫面, 技術, 藝術 的圖片&#10;&#10;自動產生的描述">
            <a:extLst>
              <a:ext uri="{FF2B5EF4-FFF2-40B4-BE49-F238E27FC236}">
                <a16:creationId xmlns:a16="http://schemas.microsoft.com/office/drawing/2014/main" id="{B327E2E7-8AAB-9EF6-6C1F-DC73DE064F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r="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7474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Thank you 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No. 66, </a:t>
            </a:r>
            <a:r>
              <a:rPr lang="en-US" altLang="zh-TW" dirty="0" err="1"/>
              <a:t>Huaya</a:t>
            </a:r>
            <a:r>
              <a:rPr lang="en-US" altLang="zh-TW" dirty="0"/>
              <a:t> 1st Rd., </a:t>
            </a:r>
            <a:r>
              <a:rPr lang="en-US" altLang="zh-TW" dirty="0" err="1"/>
              <a:t>Guishan</a:t>
            </a:r>
            <a:r>
              <a:rPr lang="en-US" altLang="zh-TW" dirty="0"/>
              <a:t> Dist., Taoyuan City 333411, Taiwan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TW" dirty="0"/>
              <a:t>Tel: +886-3-216-5088</a:t>
            </a:r>
            <a:br>
              <a:rPr lang="en-US" altLang="zh-TW" dirty="0"/>
            </a:br>
            <a:r>
              <a:rPr lang="en-US" altLang="zh-TW" dirty="0"/>
              <a:t>Fax: +886-3-328-5706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/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9242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D8027E98-7AA8-3A6C-5A80-E215AD77FF8E}"/>
              </a:ext>
            </a:extLst>
          </p:cNvPr>
          <p:cNvGraphicFramePr>
            <a:graphicFrameLocks noGrp="1"/>
          </p:cNvGraphicFramePr>
          <p:nvPr>
            <p:ph sz="quarter" idx="18"/>
            <p:extLst>
              <p:ext uri="{D42A27DB-BD31-4B8C-83A1-F6EECF244321}">
                <p14:modId xmlns:p14="http://schemas.microsoft.com/office/powerpoint/2010/main" val="1630709489"/>
              </p:ext>
            </p:extLst>
          </p:nvPr>
        </p:nvGraphicFramePr>
        <p:xfrm>
          <a:off x="212651" y="923389"/>
          <a:ext cx="11717078" cy="4923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227">
                  <a:extLst>
                    <a:ext uri="{9D8B030D-6E8A-4147-A177-3AD203B41FA5}">
                      <a16:colId xmlns:a16="http://schemas.microsoft.com/office/drawing/2014/main" val="3211319515"/>
                    </a:ext>
                  </a:extLst>
                </a:gridCol>
                <a:gridCol w="1703967">
                  <a:extLst>
                    <a:ext uri="{9D8B030D-6E8A-4147-A177-3AD203B41FA5}">
                      <a16:colId xmlns:a16="http://schemas.microsoft.com/office/drawing/2014/main" val="1127272364"/>
                    </a:ext>
                  </a:extLst>
                </a:gridCol>
                <a:gridCol w="6354379">
                  <a:extLst>
                    <a:ext uri="{9D8B030D-6E8A-4147-A177-3AD203B41FA5}">
                      <a16:colId xmlns:a16="http://schemas.microsoft.com/office/drawing/2014/main" val="2159270924"/>
                    </a:ext>
                  </a:extLst>
                </a:gridCol>
                <a:gridCol w="1538304">
                  <a:extLst>
                    <a:ext uri="{9D8B030D-6E8A-4147-A177-3AD203B41FA5}">
                      <a16:colId xmlns:a16="http://schemas.microsoft.com/office/drawing/2014/main" val="2743448364"/>
                    </a:ext>
                  </a:extLst>
                </a:gridCol>
                <a:gridCol w="1120201">
                  <a:extLst>
                    <a:ext uri="{9D8B030D-6E8A-4147-A177-3AD203B41FA5}">
                      <a16:colId xmlns:a16="http://schemas.microsoft.com/office/drawing/2014/main" val="4179362591"/>
                    </a:ext>
                  </a:extLst>
                </a:gridCol>
              </a:tblGrid>
              <a:tr h="229684">
                <a:tc>
                  <a:txBody>
                    <a:bodyPr/>
                    <a:lstStyle/>
                    <a:p>
                      <a:r>
                        <a:rPr lang="en-US" altLang="zh-TW" sz="1200" b="1" dirty="0"/>
                        <a:t>PD</a:t>
                      </a:r>
                      <a:endParaRPr lang="zh-TW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Product </a:t>
                      </a:r>
                      <a:endParaRPr lang="zh-TW" sz="1200" b="1" dirty="0"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5817" marR="5817" marT="5817" marB="5817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Description​</a:t>
                      </a:r>
                      <a:endParaRPr lang="en-US" sz="1200" b="1" dirty="0">
                        <a:effectLst/>
                        <a:latin typeface="+mn-lt"/>
                      </a:endParaRPr>
                    </a:p>
                  </a:txBody>
                  <a:tcPr marL="5817" marR="5817" marT="5817" marB="5817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PM</a:t>
                      </a:r>
                      <a:endParaRPr lang="zh-TW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5817" marR="5817" marT="5817" marB="5817" anchor="ctr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NPL Date​</a:t>
                      </a:r>
                      <a:endParaRPr lang="zh-TW" sz="1200" b="1" dirty="0"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5817" marR="5817" marT="5817" marB="5817" anchor="ctr"/>
                </a:tc>
                <a:extLst>
                  <a:ext uri="{0D108BD9-81ED-4DB2-BD59-A6C34878D82A}">
                    <a16:rowId xmlns:a16="http://schemas.microsoft.com/office/drawing/2014/main" val="982088702"/>
                  </a:ext>
                </a:extLst>
              </a:tr>
              <a:tr h="229109">
                <a:tc rowSpan="11">
                  <a:txBody>
                    <a:bodyPr/>
                    <a:lstStyle/>
                    <a:p>
                      <a:r>
                        <a:rPr lang="en-US" altLang="zh-TW" sz="1200" b="1" dirty="0"/>
                        <a:t>Smart Machine</a:t>
                      </a:r>
                      <a:endParaRPr lang="zh-TW" altLang="en-US" sz="12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</a:t>
                      </a:r>
                      <a:r>
                        <a:rPr lang="zh-TW" altLang="en-US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Series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EtherCAT Slice I/O Module</a:t>
                      </a:r>
                    </a:p>
                    <a:p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ES-1008/1016/2008/2016, 8/16-ch digital input/output function</a:t>
                      </a:r>
                    </a:p>
                  </a:txBody>
                  <a:tcPr marL="54000" marR="5817" marT="18000" marB="18000" anchor="ctr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Feynman</a:t>
                      </a:r>
                      <a:r>
                        <a:rPr lang="zh-TW" altLang="en-US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Lin</a:t>
                      </a:r>
                      <a:endParaRPr lang="zh-TW" altLang="zh-TW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3678382705"/>
                  </a:ext>
                </a:extLst>
              </a:tr>
              <a:tr h="169175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ES-6000/3104/4104, Bus coupler and 4-ch analog input/output function</a:t>
                      </a:r>
                    </a:p>
                  </a:txBody>
                  <a:tcPr marL="54000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4010428709"/>
                  </a:ext>
                </a:extLst>
              </a:tr>
              <a:tr h="174485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ES-3504, 4-ch thermal coupler/RTD function</a:t>
                      </a:r>
                    </a:p>
                  </a:txBody>
                  <a:tcPr marL="54000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3870442957"/>
                  </a:ext>
                </a:extLst>
              </a:tr>
              <a:tr h="149784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ES-5004, EtherCAT gateway to RS-232/485/422</a:t>
                      </a:r>
                    </a:p>
                  </a:txBody>
                  <a:tcPr marL="54000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4041788021"/>
                  </a:ext>
                </a:extLst>
              </a:tr>
              <a:tr h="1497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ES-0012, 5V/2A extended power module</a:t>
                      </a:r>
                    </a:p>
                  </a:txBody>
                  <a:tcPr marL="54000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817644601"/>
                  </a:ext>
                </a:extLst>
              </a:tr>
              <a:tr h="1471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ES-0040, 4 x RJ45 port (1 in, 3 out) EtherCAT switch hub</a:t>
                      </a:r>
                    </a:p>
                  </a:txBody>
                  <a:tcPr marL="54000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3456550673"/>
                  </a:ext>
                </a:extLst>
              </a:tr>
              <a:tr h="310499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ECAT-IO: ECAT-AI16AO2</a:t>
                      </a:r>
                      <a:endParaRPr lang="zh-TW" sz="1200" b="0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16-ch analog input and 2-ch analog output</a:t>
                      </a:r>
                      <a:endParaRPr lang="en-US" altLang="zh-TW" sz="1200" b="0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Feynman Lin</a:t>
                      </a:r>
                      <a:endParaRPr lang="zh-TW" altLang="zh-TW" sz="1200" b="0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  <a:cs typeface="+mn-cs"/>
                        </a:rPr>
                        <a:t>May</a:t>
                      </a:r>
                      <a:endParaRPr lang="zh-TW" sz="1200" b="0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1169124573"/>
                  </a:ext>
                </a:extLst>
              </a:tr>
              <a:tr h="177400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AEC-100</a:t>
                      </a:r>
                      <a:endParaRPr lang="zh-TW" altLang="en-US" sz="1200" b="0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EtherCAT Main Device, Linux-base on ARM Controller with SuperCAT Inside</a:t>
                      </a: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Ray Lin</a:t>
                      </a:r>
                      <a:endParaRPr lang="zh-TW" altLang="zh-TW" sz="1200" b="0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zh-TW" altLang="en-US" sz="1200" b="0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3324420821"/>
                  </a:ext>
                </a:extLst>
              </a:tr>
              <a:tr h="301989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ECAT-TRG4C</a:t>
                      </a:r>
                      <a:endParaRPr lang="zh-TW" sz="1200" b="0" strike="sng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4-ch 1D/2D Encoder Position Compare Trigger </a:t>
                      </a:r>
                      <a:endParaRPr lang="en-US" altLang="zh-TW" sz="1200" b="0" strike="sng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/>
                          </a:solidFill>
                          <a:effectLst/>
                        </a:rPr>
                        <a:t>Feynman Lin</a:t>
                      </a:r>
                      <a:endParaRPr lang="zh-TW" altLang="zh-TW" sz="1200" b="0" strike="sng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  <a:cs typeface="+mn-cs"/>
                        </a:rPr>
                        <a:t>Nov</a:t>
                      </a:r>
                      <a:endParaRPr lang="zh-TW" sz="1200" b="0" strike="sng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3946300738"/>
                  </a:ext>
                </a:extLst>
              </a:tr>
              <a:tr h="336388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SuperCAT</a:t>
                      </a: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2.0</a:t>
                      </a:r>
                      <a:endParaRPr lang="zh-TW" altLang="en-US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features for </a:t>
                      </a:r>
                      <a:r>
                        <a:rPr lang="en-US" altLang="zh-TW" sz="1200" b="0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SuperCAT</a:t>
                      </a: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including User RTOS Application, Dual Master, Simulation Axis and IO, Master Jitter Measurement, PT/PVT</a:t>
                      </a:r>
                      <a:r>
                        <a:rPr lang="zh-TW" altLang="en-US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2D/3D Error Compensation</a:t>
                      </a: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Alan Tsai</a:t>
                      </a:r>
                      <a:endParaRPr lang="zh-TW" alt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  <a:cs typeface="+mn-cs"/>
                        </a:rPr>
                        <a:t>Oct</a:t>
                      </a:r>
                      <a:endParaRPr lang="zh-TW" sz="1200" b="0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2665096347"/>
                  </a:ext>
                </a:extLst>
              </a:tr>
              <a:tr h="310499">
                <a:tc vMerge="1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dirty="0">
                          <a:solidFill>
                            <a:schemeClr val="tx1"/>
                          </a:solidFill>
                          <a:effectLst/>
                        </a:rPr>
                        <a:t>AEC-200</a:t>
                      </a:r>
                      <a:endParaRPr lang="zh-TW" sz="1200" b="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4000" marT="18000" marB="18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dirty="0">
                          <a:solidFill>
                            <a:schemeClr val="tx1"/>
                          </a:solidFill>
                          <a:effectLst/>
                        </a:rPr>
                        <a:t>EtherCAT Main Device, Windows or Linux-base on x86 Controller with SuperCAT Inside </a:t>
                      </a:r>
                      <a:endParaRPr lang="en-US" altLang="zh-TW" sz="1200" b="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4000" marR="5817" marT="18000" marB="18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  <a:cs typeface="+mn-cs"/>
                        </a:rPr>
                        <a:t>Ray Lin</a:t>
                      </a:r>
                      <a:endParaRPr lang="zh-TW" altLang="zh-TW" sz="1200" b="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dirty="0">
                          <a:solidFill>
                            <a:schemeClr val="tx1"/>
                          </a:solidFill>
                          <a:effectLst/>
                        </a:rPr>
                        <a:t>Sep </a:t>
                      </a:r>
                      <a:endParaRPr lang="zh-TW" sz="1200" b="0" strike="sng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5817" marR="5817" marT="18000" marB="18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117045"/>
                  </a:ext>
                </a:extLst>
              </a:tr>
              <a:tr h="310499">
                <a:tc rowSpan="4">
                  <a:txBody>
                    <a:bodyPr/>
                    <a:lstStyle/>
                    <a:p>
                      <a:r>
                        <a:rPr lang="en-US" altLang="zh-TW" sz="1200" b="1" dirty="0"/>
                        <a:t>Open Instrument </a:t>
                      </a:r>
                      <a:endParaRPr lang="zh-TW" altLang="en-US" sz="12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PCIe-9161/9163/9164</a:t>
                      </a:r>
                      <a:endParaRPr lang="en-US" altLang="zh-TW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a typeface="新細明體"/>
                        <a:cs typeface="Calibri"/>
                      </a:endParaRPr>
                    </a:p>
                  </a:txBody>
                  <a:tcPr marL="45720" marR="457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0"/>
                        </a:spcBef>
                        <a:defRPr/>
                      </a:pPr>
                      <a:r>
                        <a:rPr lang="en-US" altLang="zh-TW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PCIe Multifunction DAQ, 16/32/64-ch, 16-bit, up to 4MS/s</a:t>
                      </a:r>
                      <a:endParaRPr lang="en-US" altLang="zh-TW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a typeface="新細明體" pitchFamily="18" charset="-12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Kenneth Lin</a:t>
                      </a:r>
                      <a:endParaRPr lang="zh-TW" altLang="zh-TW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Jan</a:t>
                      </a:r>
                      <a:endParaRPr lang="zh-TW" altLang="zh-TW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24511868"/>
                  </a:ext>
                </a:extLst>
              </a:tr>
              <a:tr h="2296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PXIe-9529H</a:t>
                      </a:r>
                      <a:endParaRPr lang="en-US" altLang="zh-TW" sz="1200" b="0" dirty="0">
                        <a:solidFill>
                          <a:schemeClr val="tx1"/>
                        </a:solidFill>
                        <a:ea typeface="新細明體"/>
                        <a:cs typeface="Calibri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8-ch 24-bit High-Resolution PXIe Dynamic Signal Acquisition Module</a:t>
                      </a: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>
                          <a:solidFill>
                            <a:schemeClr val="tx1"/>
                          </a:solidFill>
                          <a:effectLst/>
                        </a:rPr>
                        <a:t>Diya Tseng</a:t>
                      </a:r>
                      <a:endParaRPr lang="zh-TW" altLang="zh-TW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April</a:t>
                      </a: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18948667"/>
                  </a:ext>
                </a:extLst>
              </a:tr>
              <a:tr h="22968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PXIe-9908</a:t>
                      </a:r>
                      <a:endParaRPr lang="en-US" altLang="zh-TW" sz="1200" b="0" dirty="0">
                        <a:solidFill>
                          <a:schemeClr val="tx1"/>
                        </a:solidFill>
                        <a:ea typeface="新細明體"/>
                        <a:cs typeface="Calibri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PXIe SMU, 8/4-ch, 100V measure V, and 100mA source I,  specific to Mini/Micro LED testing</a:t>
                      </a:r>
                      <a:endParaRPr lang="en-US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dirty="0">
                          <a:solidFill>
                            <a:schemeClr val="tx1"/>
                          </a:solidFill>
                          <a:effectLst/>
                        </a:rPr>
                        <a:t>Kenneth Lin</a:t>
                      </a:r>
                      <a:endParaRPr lang="zh-TW" altLang="zh-TW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Nov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62767144"/>
                  </a:ext>
                </a:extLst>
              </a:tr>
              <a:tr h="31049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>
                          <a:solidFill>
                            <a:schemeClr val="tx1"/>
                          </a:solidFill>
                        </a:rPr>
                        <a:t>PXES-2596</a:t>
                      </a:r>
                      <a:endParaRPr lang="zh-TW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9-slot All Hybrid Chassis</a:t>
                      </a: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新細明體"/>
                        <a:cs typeface="Calibri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noStrike" dirty="0">
                          <a:solidFill>
                            <a:schemeClr val="tx1"/>
                          </a:solidFill>
                          <a:effectLst/>
                        </a:rPr>
                        <a:t>Brandon Tien</a:t>
                      </a:r>
                      <a:endParaRPr lang="zh-TW" altLang="zh-TW" sz="1200" b="0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612065"/>
                  </a:ext>
                </a:extLst>
              </a:tr>
              <a:tr h="183265">
                <a:tc rowSpan="3">
                  <a:txBody>
                    <a:bodyPr/>
                    <a:lstStyle/>
                    <a:p>
                      <a:r>
                        <a:rPr lang="en-US" altLang="zh-TW" sz="1200" b="1" dirty="0"/>
                        <a:t>Edge Vision </a:t>
                      </a:r>
                      <a:endParaRPr lang="zh-TW" altLang="en-US" sz="12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NEON-2100-ONO</a:t>
                      </a:r>
                    </a:p>
                  </a:txBody>
                  <a:tcPr marL="54000" marR="54000" marT="18000" marB="18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Nvidia Orin Nano camera, 8GB</a:t>
                      </a:r>
                      <a:endParaRPr lang="zh-TW" altLang="zh-TW" sz="1200" b="0" strike="sng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817" marT="18000" marB="18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Kevin Hsu</a:t>
                      </a:r>
                      <a:endParaRPr lang="zh-TW" altLang="zh-TW" sz="1200" b="0" strike="sng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strike="sngStrike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Mar </a:t>
                      </a:r>
                      <a:endParaRPr lang="zh-TW" altLang="en-US" sz="1200" b="0" strike="sng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17" marR="5817" marT="18000" marB="18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12925526"/>
                  </a:ext>
                </a:extLst>
              </a:tr>
              <a:tr h="310499">
                <a:tc vMerge="1">
                  <a:txBody>
                    <a:bodyPr/>
                    <a:lstStyle/>
                    <a:p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</a:rPr>
                        <a:t>PCIe-GIE74V</a:t>
                      </a:r>
                      <a:endParaRPr lang="zh-TW" altLang="en-US" sz="1200" b="0" kern="1200" dirty="0">
                        <a:solidFill>
                          <a:schemeClr val="tx1"/>
                        </a:solidFill>
                        <a:latin typeface="+mn-lt"/>
                        <a:ea typeface="新細明體"/>
                        <a:cs typeface="Calibri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baseline="0" dirty="0">
                          <a:solidFill>
                            <a:schemeClr val="tx1"/>
                          </a:solidFill>
                          <a:effectLst/>
                        </a:rPr>
                        <a:t>4-ch GigE grabber, low-cost version for China market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Huayi Tsao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Q1 2025</a:t>
                      </a:r>
                      <a:endParaRPr 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1634780311"/>
                  </a:ext>
                </a:extLst>
              </a:tr>
              <a:tr h="310499">
                <a:tc vMerge="1">
                  <a:txBody>
                    <a:bodyPr/>
                    <a:lstStyle/>
                    <a:p>
                      <a:endParaRPr lang="zh-TW" altLang="en-US" sz="12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latin typeface="+mn-lt"/>
                          <a:ea typeface="新細明體"/>
                          <a:cs typeface="Calibri"/>
                        </a:rPr>
                        <a:t>PCIe-CPL64V</a:t>
                      </a:r>
                      <a:endParaRPr lang="zh-TW" altLang="en-US" sz="1200" b="0" kern="1200" dirty="0">
                        <a:solidFill>
                          <a:schemeClr val="tx1"/>
                        </a:solidFill>
                        <a:latin typeface="+mn-lt"/>
                        <a:ea typeface="新細明體"/>
                        <a:cs typeface="Calibri"/>
                      </a:endParaRPr>
                    </a:p>
                  </a:txBody>
                  <a:tcPr marL="54000" marR="54000" marT="18000" marB="1800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1CH</a:t>
                      </a:r>
                      <a:r>
                        <a:rPr lang="zh-TW" altLang="en-US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 </a:t>
                      </a:r>
                      <a:r>
                        <a:rPr lang="en-US" altLang="zh-TW" sz="12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Cameralink</a:t>
                      </a:r>
                      <a:r>
                        <a:rPr lang="en-US" altLang="zh-TW" sz="12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/>
                          <a:cs typeface="新細明體"/>
                        </a:rPr>
                        <a:t> full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4000" marR="5817" marT="18000" marB="18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Huayi Tsao</a:t>
                      </a:r>
                      <a:endParaRPr lang="zh-TW" alt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817" marR="5817" marT="18000" marB="18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tx1"/>
                          </a:solidFill>
                          <a:effectLst/>
                        </a:rPr>
                        <a:t>Q4 2025</a:t>
                      </a:r>
                      <a:endParaRPr lang="zh-TW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/>
                        <a:cs typeface="新細明體"/>
                      </a:endParaRPr>
                    </a:p>
                  </a:txBody>
                  <a:tcPr marL="5817" marR="5817" marT="18000" marB="18000" anchor="ctr"/>
                </a:tc>
                <a:extLst>
                  <a:ext uri="{0D108BD9-81ED-4DB2-BD59-A6C34878D82A}">
                    <a16:rowId xmlns:a16="http://schemas.microsoft.com/office/drawing/2014/main" val="1665553873"/>
                  </a:ext>
                </a:extLst>
              </a:tr>
            </a:tbl>
          </a:graphicData>
        </a:graphic>
      </p:graphicFrame>
      <p:sp>
        <p:nvSpPr>
          <p:cNvPr id="4" name="標題 3">
            <a:extLst>
              <a:ext uri="{FF2B5EF4-FFF2-40B4-BE49-F238E27FC236}">
                <a16:creationId xmlns:a16="http://schemas.microsoft.com/office/drawing/2014/main" id="{A28ACB08-65DF-BB7B-4B7E-F6F254E8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7852"/>
            <a:ext cx="10515600" cy="555537"/>
          </a:xfrm>
        </p:spPr>
        <p:txBody>
          <a:bodyPr/>
          <a:lstStyle/>
          <a:p>
            <a:r>
              <a:rPr lang="en-US" altLang="zh-TW" dirty="0"/>
              <a:t>2025 IST NPL Schedule 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15CBC95-7472-E00C-A086-76370BBB5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2</a:t>
            </a:fld>
            <a:endParaRPr lang="x-none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058ECB-C1A0-F173-6F8F-F414ED7434F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170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C392185F-D93B-4645-3A59-8F69586727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7831F88-4104-C666-65AF-9482CB800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Smart Machine 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6FBCBD48-B568-604C-8822-2E2E14A288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/>
              <a:t>Portfolio: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EtherCAT Master Controller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SuperCAT soft Motion Controller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ECAT/ES Series EtherCAT </a:t>
            </a:r>
            <a:r>
              <a:rPr lang="en-US" altLang="zh-TW" dirty="0" err="1"/>
              <a:t>SubDevices</a:t>
            </a:r>
            <a:endParaRPr lang="en-US" altLang="zh-TW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AMP Series Pulse Train Motion Controller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IO Sensing &amp; Control Modules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Motion Control Software(APS SDK)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27A60-8F69-4BF5-8934-AD09FC4B01CD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微軟正黑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Confidential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787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15A2E14-3736-123A-9A86-7330431B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Motion &amp; I/O Roadmap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A01BEC2-BE06-7B4F-ECFD-D7333DCC4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27A60-8F69-4BF5-8934-AD09FC4B01CD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9D9D9C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x-none" sz="1200" b="0" i="0" u="none" strike="noStrike" kern="1200" cap="none" spc="0" normalizeH="0" baseline="0" noProof="0" dirty="0">
              <a:ln>
                <a:noFill/>
              </a:ln>
              <a:solidFill>
                <a:srgbClr val="9D9D9C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7CA3E1-C51E-7B63-491D-7E87632DF5B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B3234">
                    <a:tint val="75000"/>
                  </a:srgb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Confidential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B3234">
                  <a:tint val="75000"/>
                </a:srgb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4" name="AutoShape 30">
            <a:extLst>
              <a:ext uri="{FF2B5EF4-FFF2-40B4-BE49-F238E27FC236}">
                <a16:creationId xmlns:a16="http://schemas.microsoft.com/office/drawing/2014/main" id="{2D163415-CF3A-BEDD-1B6C-41A91DB41EE0}"/>
              </a:ext>
            </a:extLst>
          </p:cNvPr>
          <p:cNvSpPr>
            <a:spLocks/>
          </p:cNvSpPr>
          <p:nvPr/>
        </p:nvSpPr>
        <p:spPr bwMode="auto">
          <a:xfrm>
            <a:off x="10164733" y="287514"/>
            <a:ext cx="265235" cy="215900"/>
          </a:xfrm>
          <a:prstGeom prst="roundRect">
            <a:avLst>
              <a:gd name="adj" fmla="val 16667"/>
            </a:avLst>
          </a:prstGeom>
          <a:solidFill>
            <a:srgbClr val="7D3189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45" name="AutoShape 16">
            <a:extLst>
              <a:ext uri="{FF2B5EF4-FFF2-40B4-BE49-F238E27FC236}">
                <a16:creationId xmlns:a16="http://schemas.microsoft.com/office/drawing/2014/main" id="{F6E15BEF-3CE1-EE5D-4F1C-18A194A327F8}"/>
              </a:ext>
            </a:extLst>
          </p:cNvPr>
          <p:cNvSpPr>
            <a:spLocks/>
          </p:cNvSpPr>
          <p:nvPr/>
        </p:nvSpPr>
        <p:spPr bwMode="auto">
          <a:xfrm>
            <a:off x="10440427" y="159492"/>
            <a:ext cx="95019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6" name="AutoShape 30">
            <a:extLst>
              <a:ext uri="{FF2B5EF4-FFF2-40B4-BE49-F238E27FC236}">
                <a16:creationId xmlns:a16="http://schemas.microsoft.com/office/drawing/2014/main" id="{E4B9206C-5D5B-A722-05D4-6257DC997B62}"/>
              </a:ext>
            </a:extLst>
          </p:cNvPr>
          <p:cNvSpPr>
            <a:spLocks/>
          </p:cNvSpPr>
          <p:nvPr/>
        </p:nvSpPr>
        <p:spPr bwMode="auto">
          <a:xfrm>
            <a:off x="10164732" y="613249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47" name="AutoShape 16">
            <a:extLst>
              <a:ext uri="{FF2B5EF4-FFF2-40B4-BE49-F238E27FC236}">
                <a16:creationId xmlns:a16="http://schemas.microsoft.com/office/drawing/2014/main" id="{BD13501C-4220-5EC4-EE08-39F3A983977E}"/>
              </a:ext>
            </a:extLst>
          </p:cNvPr>
          <p:cNvSpPr>
            <a:spLocks/>
          </p:cNvSpPr>
          <p:nvPr/>
        </p:nvSpPr>
        <p:spPr bwMode="auto">
          <a:xfrm>
            <a:off x="10440427" y="489202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Developing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8" name="AutoShape 30">
            <a:extLst>
              <a:ext uri="{FF2B5EF4-FFF2-40B4-BE49-F238E27FC236}">
                <a16:creationId xmlns:a16="http://schemas.microsoft.com/office/drawing/2014/main" id="{2532DF19-F474-F4B8-7B1B-576CE6D80F36}"/>
              </a:ext>
            </a:extLst>
          </p:cNvPr>
          <p:cNvSpPr>
            <a:spLocks/>
          </p:cNvSpPr>
          <p:nvPr/>
        </p:nvSpPr>
        <p:spPr bwMode="auto">
          <a:xfrm>
            <a:off x="10163588" y="938984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defTabSz="6731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67310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6731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6731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6731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49" name="AutoShape 16">
            <a:extLst>
              <a:ext uri="{FF2B5EF4-FFF2-40B4-BE49-F238E27FC236}">
                <a16:creationId xmlns:a16="http://schemas.microsoft.com/office/drawing/2014/main" id="{649BDCC6-18AD-F2A3-B442-784C051D99D6}"/>
              </a:ext>
            </a:extLst>
          </p:cNvPr>
          <p:cNvSpPr>
            <a:spLocks/>
          </p:cNvSpPr>
          <p:nvPr/>
        </p:nvSpPr>
        <p:spPr bwMode="auto">
          <a:xfrm>
            <a:off x="10440427" y="818913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Planning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D18A858-0F3B-54C9-2667-E2003B88D4FE}"/>
              </a:ext>
            </a:extLst>
          </p:cNvPr>
          <p:cNvSpPr/>
          <p:nvPr/>
        </p:nvSpPr>
        <p:spPr>
          <a:xfrm>
            <a:off x="9171572" y="1487426"/>
            <a:ext cx="2694556" cy="4444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3128C0E-7971-8A42-C5B6-6CEA4E5BC827}"/>
              </a:ext>
            </a:extLst>
          </p:cNvPr>
          <p:cNvSpPr/>
          <p:nvPr/>
        </p:nvSpPr>
        <p:spPr>
          <a:xfrm>
            <a:off x="6716071" y="1487427"/>
            <a:ext cx="2449574" cy="4444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F8A8CD3-AE19-30D7-A42B-BAF94E2CB758}"/>
              </a:ext>
            </a:extLst>
          </p:cNvPr>
          <p:cNvSpPr/>
          <p:nvPr/>
        </p:nvSpPr>
        <p:spPr>
          <a:xfrm>
            <a:off x="4216502" y="1487428"/>
            <a:ext cx="2449574" cy="4444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200D1E6-D64A-AA44-4E11-C43120F4D39E}"/>
              </a:ext>
            </a:extLst>
          </p:cNvPr>
          <p:cNvSpPr/>
          <p:nvPr/>
        </p:nvSpPr>
        <p:spPr>
          <a:xfrm>
            <a:off x="1741931" y="1494280"/>
            <a:ext cx="2449574" cy="4444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cxnSp>
        <p:nvCxnSpPr>
          <p:cNvPr id="59" name="直線單箭頭接點 13">
            <a:extLst>
              <a:ext uri="{FF2B5EF4-FFF2-40B4-BE49-F238E27FC236}">
                <a16:creationId xmlns:a16="http://schemas.microsoft.com/office/drawing/2014/main" id="{51B22439-7D1F-B888-A8FE-B4581E4D416D}"/>
              </a:ext>
            </a:extLst>
          </p:cNvPr>
          <p:cNvCxnSpPr>
            <a:cxnSpLocks/>
          </p:cNvCxnSpPr>
          <p:nvPr/>
        </p:nvCxnSpPr>
        <p:spPr>
          <a:xfrm>
            <a:off x="1701031" y="5905311"/>
            <a:ext cx="101861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BF76BB7E-69F2-A9FC-411C-796339B1B607}"/>
              </a:ext>
            </a:extLst>
          </p:cNvPr>
          <p:cNvCxnSpPr>
            <a:cxnSpLocks/>
          </p:cNvCxnSpPr>
          <p:nvPr/>
        </p:nvCxnSpPr>
        <p:spPr>
          <a:xfrm flipV="1">
            <a:off x="1742161" y="4231687"/>
            <a:ext cx="9947819" cy="971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圓角矩形 80">
            <a:extLst>
              <a:ext uri="{FF2B5EF4-FFF2-40B4-BE49-F238E27FC236}">
                <a16:creationId xmlns:a16="http://schemas.microsoft.com/office/drawing/2014/main" id="{A36AFCEF-8C62-CF92-FFCC-2A483540CC4A}"/>
              </a:ext>
            </a:extLst>
          </p:cNvPr>
          <p:cNvSpPr/>
          <p:nvPr/>
        </p:nvSpPr>
        <p:spPr>
          <a:xfrm>
            <a:off x="1879114" y="5942749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2B3234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2024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2B3234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2" name="圓角矩形 81">
            <a:extLst>
              <a:ext uri="{FF2B5EF4-FFF2-40B4-BE49-F238E27FC236}">
                <a16:creationId xmlns:a16="http://schemas.microsoft.com/office/drawing/2014/main" id="{13491069-7B25-21BA-3A65-A9C755C45606}"/>
              </a:ext>
            </a:extLst>
          </p:cNvPr>
          <p:cNvSpPr/>
          <p:nvPr/>
        </p:nvSpPr>
        <p:spPr>
          <a:xfrm>
            <a:off x="4177462" y="5942749"/>
            <a:ext cx="2518686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Q1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3" name="圓角矩形 82">
            <a:extLst>
              <a:ext uri="{FF2B5EF4-FFF2-40B4-BE49-F238E27FC236}">
                <a16:creationId xmlns:a16="http://schemas.microsoft.com/office/drawing/2014/main" id="{1FEB438A-297B-E85C-2B68-7F98BCF0C83E}"/>
              </a:ext>
            </a:extLst>
          </p:cNvPr>
          <p:cNvSpPr/>
          <p:nvPr/>
        </p:nvSpPr>
        <p:spPr>
          <a:xfrm>
            <a:off x="9165645" y="5942749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H2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4" name="圓角矩形 22">
            <a:extLst>
              <a:ext uri="{FF2B5EF4-FFF2-40B4-BE49-F238E27FC236}">
                <a16:creationId xmlns:a16="http://schemas.microsoft.com/office/drawing/2014/main" id="{D187177E-CC9A-D489-4A1E-3CA161A7C7E5}"/>
              </a:ext>
            </a:extLst>
          </p:cNvPr>
          <p:cNvSpPr/>
          <p:nvPr/>
        </p:nvSpPr>
        <p:spPr>
          <a:xfrm>
            <a:off x="6646957" y="5942749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Q2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67" name="Group 49">
            <a:extLst>
              <a:ext uri="{FF2B5EF4-FFF2-40B4-BE49-F238E27FC236}">
                <a16:creationId xmlns:a16="http://schemas.microsoft.com/office/drawing/2014/main" id="{ACE60F29-0175-E79D-6905-49FB574EF6D0}"/>
              </a:ext>
            </a:extLst>
          </p:cNvPr>
          <p:cNvGrpSpPr/>
          <p:nvPr/>
        </p:nvGrpSpPr>
        <p:grpSpPr>
          <a:xfrm>
            <a:off x="1967794" y="1806414"/>
            <a:ext cx="3144034" cy="750028"/>
            <a:chOff x="9598381" y="2877956"/>
            <a:chExt cx="3223450" cy="577832"/>
          </a:xfrm>
        </p:grpSpPr>
        <p:sp>
          <p:nvSpPr>
            <p:cNvPr id="68" name="AutoShape 16">
              <a:extLst>
                <a:ext uri="{FF2B5EF4-FFF2-40B4-BE49-F238E27FC236}">
                  <a16:creationId xmlns:a16="http://schemas.microsoft.com/office/drawing/2014/main" id="{758020D7-B1A8-826B-DDB3-54112FADD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1302" y="2877956"/>
              <a:ext cx="3030529" cy="577832"/>
            </a:xfrm>
            <a:prstGeom prst="flowChartAlternateProcess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SuperCAT 1.0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Software-based EtherCAT Main Device with point to point, trajectory soft motion and IO control SDK, Hypervisor and RTOS inside</a:t>
              </a:r>
            </a:p>
          </p:txBody>
        </p:sp>
        <p:sp>
          <p:nvSpPr>
            <p:cNvPr id="69" name="AutoShape 30">
              <a:extLst>
                <a:ext uri="{FF2B5EF4-FFF2-40B4-BE49-F238E27FC236}">
                  <a16:creationId xmlns:a16="http://schemas.microsoft.com/office/drawing/2014/main" id="{E75BD0D7-3176-C9EA-9D60-0FEE7C866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8381" y="3033458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lvl1pPr defTabSz="673100"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 defTabSz="67310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 defTabSz="6731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 defTabSz="6731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 defTabSz="6731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6731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6731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6731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6731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78" name="AutoShape 30">
            <a:extLst>
              <a:ext uri="{FF2B5EF4-FFF2-40B4-BE49-F238E27FC236}">
                <a16:creationId xmlns:a16="http://schemas.microsoft.com/office/drawing/2014/main" id="{09FFA6C1-DEBA-E25D-CED6-4F81A0CB6748}"/>
              </a:ext>
            </a:extLst>
          </p:cNvPr>
          <p:cNvSpPr>
            <a:spLocks/>
          </p:cNvSpPr>
          <p:nvPr/>
        </p:nvSpPr>
        <p:spPr bwMode="auto">
          <a:xfrm>
            <a:off x="4274970" y="4463066"/>
            <a:ext cx="235228" cy="215900"/>
          </a:xfrm>
          <a:prstGeom prst="roundRect">
            <a:avLst>
              <a:gd name="adj" fmla="val 16667"/>
            </a:avLst>
          </a:prstGeom>
          <a:solidFill>
            <a:srgbClr val="7D3189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81" name="AutoShape 16">
            <a:extLst>
              <a:ext uri="{FF2B5EF4-FFF2-40B4-BE49-F238E27FC236}">
                <a16:creationId xmlns:a16="http://schemas.microsoft.com/office/drawing/2014/main" id="{0BCFF1B1-6309-1617-90B8-C9945C4B79AA}"/>
              </a:ext>
            </a:extLst>
          </p:cNvPr>
          <p:cNvSpPr>
            <a:spLocks/>
          </p:cNvSpPr>
          <p:nvPr/>
        </p:nvSpPr>
        <p:spPr bwMode="auto">
          <a:xfrm>
            <a:off x="7080219" y="4904425"/>
            <a:ext cx="2244006" cy="453624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ECAT-AI16AO2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EtherCAT Sub Device for 16-ch analog input and 2-ch analog output</a:t>
            </a:r>
          </a:p>
        </p:txBody>
      </p:sp>
      <p:sp>
        <p:nvSpPr>
          <p:cNvPr id="82" name="AutoShape 30">
            <a:extLst>
              <a:ext uri="{FF2B5EF4-FFF2-40B4-BE49-F238E27FC236}">
                <a16:creationId xmlns:a16="http://schemas.microsoft.com/office/drawing/2014/main" id="{598C1DAA-4A64-4373-1623-9FAC346BB132}"/>
              </a:ext>
            </a:extLst>
          </p:cNvPr>
          <p:cNvSpPr>
            <a:spLocks/>
          </p:cNvSpPr>
          <p:nvPr/>
        </p:nvSpPr>
        <p:spPr bwMode="auto">
          <a:xfrm>
            <a:off x="6800507" y="4970608"/>
            <a:ext cx="235228" cy="215900"/>
          </a:xfrm>
          <a:prstGeom prst="roundRect">
            <a:avLst>
              <a:gd name="adj" fmla="val 16667"/>
            </a:avLst>
          </a:prstGeom>
          <a:solidFill>
            <a:srgbClr val="7D3189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6A8B63F6-AAB8-AE45-4ABD-E5D080FC1C86}"/>
              </a:ext>
            </a:extLst>
          </p:cNvPr>
          <p:cNvCxnSpPr>
            <a:cxnSpLocks/>
          </p:cNvCxnSpPr>
          <p:nvPr/>
        </p:nvCxnSpPr>
        <p:spPr>
          <a:xfrm flipV="1">
            <a:off x="1726624" y="2852134"/>
            <a:ext cx="9947819" cy="971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utoShape 11">
            <a:extLst>
              <a:ext uri="{FF2B5EF4-FFF2-40B4-BE49-F238E27FC236}">
                <a16:creationId xmlns:a16="http://schemas.microsoft.com/office/drawing/2014/main" id="{3F1AA398-B4F8-4EA0-0C54-ACBC7B954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57" y="1459637"/>
            <a:ext cx="741081" cy="1412134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SuperCAT</a:t>
            </a:r>
          </a:p>
        </p:txBody>
      </p:sp>
      <p:sp>
        <p:nvSpPr>
          <p:cNvPr id="87" name="AutoShape 11">
            <a:extLst>
              <a:ext uri="{FF2B5EF4-FFF2-40B4-BE49-F238E27FC236}">
                <a16:creationId xmlns:a16="http://schemas.microsoft.com/office/drawing/2014/main" id="{E6895546-D7C8-CB9C-614F-CF616E81F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57" y="2929641"/>
            <a:ext cx="772609" cy="1412134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EtherCAT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Controller </a:t>
            </a:r>
          </a:p>
        </p:txBody>
      </p:sp>
      <p:sp>
        <p:nvSpPr>
          <p:cNvPr id="88" name="AutoShape 11">
            <a:extLst>
              <a:ext uri="{FF2B5EF4-FFF2-40B4-BE49-F238E27FC236}">
                <a16:creationId xmlns:a16="http://schemas.microsoft.com/office/drawing/2014/main" id="{D7F0A2B3-CBD4-F195-C706-34D0A15EB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835" y="4453677"/>
            <a:ext cx="772609" cy="1412134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EtherCAT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Sub Device </a:t>
            </a:r>
          </a:p>
        </p:txBody>
      </p:sp>
      <p:sp>
        <p:nvSpPr>
          <p:cNvPr id="91" name="AutoShape 16">
            <a:extLst>
              <a:ext uri="{FF2B5EF4-FFF2-40B4-BE49-F238E27FC236}">
                <a16:creationId xmlns:a16="http://schemas.microsoft.com/office/drawing/2014/main" id="{96FDEF84-02EB-7674-4CFF-48B606C9BFFD}"/>
              </a:ext>
            </a:extLst>
          </p:cNvPr>
          <p:cNvSpPr>
            <a:spLocks/>
          </p:cNvSpPr>
          <p:nvPr/>
        </p:nvSpPr>
        <p:spPr bwMode="auto">
          <a:xfrm>
            <a:off x="9509261" y="1963987"/>
            <a:ext cx="2494205" cy="453624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SuperCAT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2.0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SuperCAT new function for user-defined RTOS process by 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VisualGDB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, Ethernet over EtherCAT, cable redundancy, 3D pitch error compensation, and multi-master</a:t>
            </a:r>
            <a:endParaRPr kumimoji="0" lang="zh-TW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2" name="AutoShape 30">
            <a:extLst>
              <a:ext uri="{FF2B5EF4-FFF2-40B4-BE49-F238E27FC236}">
                <a16:creationId xmlns:a16="http://schemas.microsoft.com/office/drawing/2014/main" id="{6ACBF42B-A2DA-D17F-331A-6B648238C4A1}"/>
              </a:ext>
            </a:extLst>
          </p:cNvPr>
          <p:cNvSpPr>
            <a:spLocks/>
          </p:cNvSpPr>
          <p:nvPr/>
        </p:nvSpPr>
        <p:spPr bwMode="auto">
          <a:xfrm>
            <a:off x="9308910" y="1976599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defTabSz="6731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67310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6731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6731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6731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8931C9F-DF92-890D-EBF3-9E6560909013}"/>
              </a:ext>
            </a:extLst>
          </p:cNvPr>
          <p:cNvSpPr txBox="1"/>
          <p:nvPr/>
        </p:nvSpPr>
        <p:spPr>
          <a:xfrm>
            <a:off x="4490068" y="4367177"/>
            <a:ext cx="22627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ES-6000 (Coupler)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ES-1008/1016/2108/2116 (DIO)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ES-3104/4104 (AIO)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ES-3504 (TC/RTD thermal)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ES-5004 (RS-422/485/232)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ES-0012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(Extended power)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ES-0040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(EtherCAT switch hub)</a:t>
            </a:r>
          </a:p>
        </p:txBody>
      </p:sp>
    </p:spTree>
    <p:extLst>
      <p:ext uri="{BB962C8B-B14F-4D97-AF65-F5344CB8AC3E}">
        <p14:creationId xmlns:p14="http://schemas.microsoft.com/office/powerpoint/2010/main" val="170414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C392185F-D93B-4645-3A59-8F69586727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7831F88-4104-C666-65AF-9482CB800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Open Instrument 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6FBCBD48-B568-604C-8822-2E2E14A288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/>
              <a:t>Portfolio: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PXI/PXIe Chassis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PXI/PXIe Controller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PXI/PXIe Module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PCI/PCIe DAQ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USB/Ethernet Smart DAQ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IoT Gateway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27A60-8F69-4BF5-8934-AD09FC4B01CD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x-non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微軟正黑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Confidential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65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矩形 109">
            <a:extLst>
              <a:ext uri="{FF2B5EF4-FFF2-40B4-BE49-F238E27FC236}">
                <a16:creationId xmlns:a16="http://schemas.microsoft.com/office/drawing/2014/main" id="{B66C2BFF-4728-374E-8D46-571F4789AEED}"/>
              </a:ext>
            </a:extLst>
          </p:cNvPr>
          <p:cNvSpPr/>
          <p:nvPr/>
        </p:nvSpPr>
        <p:spPr>
          <a:xfrm>
            <a:off x="9977800" y="1053588"/>
            <a:ext cx="1728000" cy="47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43407113-2AA4-7F4B-9A73-0C55047B93E6}"/>
              </a:ext>
            </a:extLst>
          </p:cNvPr>
          <p:cNvSpPr/>
          <p:nvPr/>
        </p:nvSpPr>
        <p:spPr>
          <a:xfrm>
            <a:off x="8213800" y="1052699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B66C2BFF-4728-374E-8D46-571F4789AEED}"/>
              </a:ext>
            </a:extLst>
          </p:cNvPr>
          <p:cNvSpPr/>
          <p:nvPr/>
        </p:nvSpPr>
        <p:spPr>
          <a:xfrm>
            <a:off x="6449800" y="1053588"/>
            <a:ext cx="1728000" cy="47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20B5CFC-A9C7-55B4-6248-D2B1BD62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27A60-8F69-4BF5-8934-AD09FC4B01CD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9D9D9C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x-none" sz="1200" b="0" i="0" u="none" strike="noStrike" kern="1200" cap="none" spc="0" normalizeH="0" baseline="0" noProof="0" dirty="0">
              <a:ln>
                <a:noFill/>
              </a:ln>
              <a:solidFill>
                <a:srgbClr val="9D9D9C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147847F-2856-D85C-6631-A609B025014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B3234">
                    <a:tint val="75000"/>
                  </a:srgb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Confidential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B3234">
                  <a:tint val="75000"/>
                </a:srgb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522892" y="246500"/>
            <a:ext cx="10515600" cy="555537"/>
          </a:xfrm>
        </p:spPr>
        <p:txBody>
          <a:bodyPr anchor="ctr"/>
          <a:lstStyle/>
          <a:p>
            <a:r>
              <a:rPr lang="en-US" altLang="zh-TW" dirty="0"/>
              <a:t>PXI Roadmap </a:t>
            </a:r>
            <a:endParaRPr lang="zh-TW" altLang="en-US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43407113-2AA4-7F4B-9A73-0C55047B93E6}"/>
              </a:ext>
            </a:extLst>
          </p:cNvPr>
          <p:cNvSpPr/>
          <p:nvPr/>
        </p:nvSpPr>
        <p:spPr>
          <a:xfrm>
            <a:off x="4685800" y="1053588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49BE6C4-3234-D645-90F4-ED6E48F0633F}"/>
              </a:ext>
            </a:extLst>
          </p:cNvPr>
          <p:cNvSpPr/>
          <p:nvPr/>
        </p:nvSpPr>
        <p:spPr>
          <a:xfrm>
            <a:off x="2921800" y="1053588"/>
            <a:ext cx="1728000" cy="47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98629600-91F0-7046-AB8E-0803296DE9CD}"/>
              </a:ext>
            </a:extLst>
          </p:cNvPr>
          <p:cNvSpPr/>
          <p:nvPr/>
        </p:nvSpPr>
        <p:spPr>
          <a:xfrm>
            <a:off x="1157800" y="1053588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cxnSp>
        <p:nvCxnSpPr>
          <p:cNvPr id="66" name="直線單箭頭接點 13">
            <a:extLst>
              <a:ext uri="{FF2B5EF4-FFF2-40B4-BE49-F238E27FC236}">
                <a16:creationId xmlns:a16="http://schemas.microsoft.com/office/drawing/2014/main" id="{0306B666-D4BB-1749-8B93-C942A88E2D53}"/>
              </a:ext>
            </a:extLst>
          </p:cNvPr>
          <p:cNvCxnSpPr>
            <a:cxnSpLocks/>
          </p:cNvCxnSpPr>
          <p:nvPr/>
        </p:nvCxnSpPr>
        <p:spPr>
          <a:xfrm flipV="1">
            <a:off x="1114744" y="908700"/>
            <a:ext cx="0" cy="4896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13">
            <a:extLst>
              <a:ext uri="{FF2B5EF4-FFF2-40B4-BE49-F238E27FC236}">
                <a16:creationId xmlns:a16="http://schemas.microsoft.com/office/drawing/2014/main" id="{5383B651-95B0-0846-BBA8-5E3F53C62E7B}"/>
              </a:ext>
            </a:extLst>
          </p:cNvPr>
          <p:cNvCxnSpPr>
            <a:cxnSpLocks/>
          </p:cNvCxnSpPr>
          <p:nvPr/>
        </p:nvCxnSpPr>
        <p:spPr>
          <a:xfrm>
            <a:off x="1101947" y="5804700"/>
            <a:ext cx="10620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98117DA1-2D40-4F46-8986-4B5E8B4708D9}"/>
              </a:ext>
            </a:extLst>
          </p:cNvPr>
          <p:cNvCxnSpPr>
            <a:cxnSpLocks/>
          </p:cNvCxnSpPr>
          <p:nvPr/>
        </p:nvCxnSpPr>
        <p:spPr>
          <a:xfrm flipV="1">
            <a:off x="1121799" y="2924700"/>
            <a:ext cx="10620000" cy="971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圓角矩形 68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1589800" y="5804700"/>
            <a:ext cx="690620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2024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0" name="AutoShape 11"/>
          <p:cNvSpPr>
            <a:spLocks noChangeArrowheads="1"/>
          </p:cNvSpPr>
          <p:nvPr/>
        </p:nvSpPr>
        <p:spPr bwMode="auto">
          <a:xfrm>
            <a:off x="509800" y="1124700"/>
            <a:ext cx="360960" cy="176400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  <a:sym typeface="Gill Sans" charset="0"/>
              </a:rPr>
              <a:t>PXI Platform</a:t>
            </a:r>
          </a:p>
        </p:txBody>
      </p:sp>
      <p:sp>
        <p:nvSpPr>
          <p:cNvPr id="71" name="AutoShape 11">
            <a:extLst>
              <a:ext uri="{FF2B5EF4-FFF2-40B4-BE49-F238E27FC236}">
                <a16:creationId xmlns:a16="http://schemas.microsoft.com/office/drawing/2014/main" id="{70C187F8-E161-6841-8A6E-47FEB934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00" y="2960700"/>
            <a:ext cx="360960" cy="284400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  <a:sym typeface="Gill Sans" charset="0"/>
              </a:rPr>
              <a:t>PXI Module</a:t>
            </a:r>
            <a:endParaRPr kumimoji="1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 panose="020F0502020204030204" pitchFamily="34" charset="0"/>
              <a:sym typeface="Gill Sans" charset="0"/>
            </a:endParaRPr>
          </a:p>
        </p:txBody>
      </p:sp>
      <p:sp>
        <p:nvSpPr>
          <p:cNvPr id="72" name="圓角矩形 71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3281800" y="5804700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Q1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3" name="圓角矩形 72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5045800" y="5804700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Q2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4" name="圓角矩形 73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6809800" y="5804700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Q3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5" name="圓角矩形 74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8573800" y="5804700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Q4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3EFD3067-DAAF-BF81-7FE7-E98B634836A5}"/>
              </a:ext>
            </a:extLst>
          </p:cNvPr>
          <p:cNvGrpSpPr/>
          <p:nvPr/>
        </p:nvGrpSpPr>
        <p:grpSpPr>
          <a:xfrm>
            <a:off x="10238998" y="2476179"/>
            <a:ext cx="2412000" cy="430887"/>
            <a:chOff x="6480000" y="1676527"/>
            <a:chExt cx="2412000" cy="430887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A8A2C97C-A129-90D5-462A-9360524AA0F7}"/>
                </a:ext>
              </a:extLst>
            </p:cNvPr>
            <p:cNvSpPr/>
            <p:nvPr/>
          </p:nvSpPr>
          <p:spPr>
            <a:xfrm>
              <a:off x="6732000" y="1676527"/>
              <a:ext cx="2160000" cy="43088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PXES-2980 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18-slot all hybrid PXIe chassis</a:t>
              </a:r>
            </a:p>
          </p:txBody>
        </p:sp>
        <p:sp>
          <p:nvSpPr>
            <p:cNvPr id="81" name="AutoShape 30">
              <a:extLst>
                <a:ext uri="{FF2B5EF4-FFF2-40B4-BE49-F238E27FC236}">
                  <a16:creationId xmlns:a16="http://schemas.microsoft.com/office/drawing/2014/main" id="{9BD042DA-A09E-D028-129E-5F7AB1D3E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784020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82" name="群組 81"/>
          <p:cNvGrpSpPr/>
          <p:nvPr/>
        </p:nvGrpSpPr>
        <p:grpSpPr>
          <a:xfrm>
            <a:off x="8956490" y="3193834"/>
            <a:ext cx="2631822" cy="769441"/>
            <a:chOff x="8819999" y="2700370"/>
            <a:chExt cx="2694874" cy="769441"/>
          </a:xfrm>
        </p:grpSpPr>
        <p:sp>
          <p:nvSpPr>
            <p:cNvPr id="83" name="AutoShape 30"/>
            <p:cNvSpPr>
              <a:spLocks/>
            </p:cNvSpPr>
            <p:nvPr/>
          </p:nvSpPr>
          <p:spPr bwMode="auto">
            <a:xfrm>
              <a:off x="8819999" y="2977140"/>
              <a:ext cx="276916" cy="2159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9081948" y="2700370"/>
              <a:ext cx="24329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PXIe-9908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新細明體"/>
                </a:rPr>
                <a:t>PXIe SMU, 8-ch/4-ch, 100V measure V, and 100mA source I,  specific to Mini/Micro LED testing</a:t>
              </a:r>
              <a:endPara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85" name="群組 84"/>
          <p:cNvGrpSpPr/>
          <p:nvPr/>
        </p:nvGrpSpPr>
        <p:grpSpPr>
          <a:xfrm>
            <a:off x="4829800" y="3284700"/>
            <a:ext cx="2052000" cy="600164"/>
            <a:chOff x="8820000" y="2700370"/>
            <a:chExt cx="2052000" cy="600164"/>
          </a:xfrm>
        </p:grpSpPr>
        <p:sp>
          <p:nvSpPr>
            <p:cNvPr id="86" name="AutoShape 30"/>
            <p:cNvSpPr>
              <a:spLocks/>
            </p:cNvSpPr>
            <p:nvPr/>
          </p:nvSpPr>
          <p:spPr bwMode="auto">
            <a:xfrm>
              <a:off x="8820000" y="2892502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rgbClr val="7D3189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87" name="矩形 86"/>
            <p:cNvSpPr/>
            <p:nvPr/>
          </p:nvSpPr>
          <p:spPr>
            <a:xfrm>
              <a:off x="9072000" y="2700370"/>
              <a:ext cx="1800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PXIe-9529H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新細明體"/>
                </a:rPr>
                <a:t>PXIe High-Resolution DSA, 8-ch, 24-bit, 256kS/s</a:t>
              </a:r>
              <a:endPara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6767BE71-8404-592A-BC8C-DBA963ED4DBA}"/>
              </a:ext>
            </a:extLst>
          </p:cNvPr>
          <p:cNvGrpSpPr/>
          <p:nvPr/>
        </p:nvGrpSpPr>
        <p:grpSpPr>
          <a:xfrm>
            <a:off x="8953013" y="1189431"/>
            <a:ext cx="1872000" cy="430887"/>
            <a:chOff x="6480000" y="1706776"/>
            <a:chExt cx="1466400" cy="430887"/>
          </a:xfrm>
        </p:grpSpPr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5380B219-412E-A20D-E59D-05D8807510DF}"/>
                </a:ext>
              </a:extLst>
            </p:cNvPr>
            <p:cNvSpPr/>
            <p:nvPr/>
          </p:nvSpPr>
          <p:spPr>
            <a:xfrm>
              <a:off x="6677400" y="1706776"/>
              <a:ext cx="1269000" cy="43088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PXES-2596 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9-slot all hybrid chassis</a:t>
              </a:r>
            </a:p>
          </p:txBody>
        </p:sp>
        <p:sp>
          <p:nvSpPr>
            <p:cNvPr id="90" name="AutoShape 30">
              <a:extLst>
                <a:ext uri="{FF2B5EF4-FFF2-40B4-BE49-F238E27FC236}">
                  <a16:creationId xmlns:a16="http://schemas.microsoft.com/office/drawing/2014/main" id="{67484BCC-44E4-6285-D755-0EE92F5B9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814269"/>
              <a:ext cx="208680" cy="2159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91" name="圓角矩形 90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10409801" y="5804700"/>
            <a:ext cx="690620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2026</a:t>
            </a:r>
            <a:endParaRPr kumimoji="1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3EFD3067-DAAF-BF81-7FE7-E98B634836A5}"/>
              </a:ext>
            </a:extLst>
          </p:cNvPr>
          <p:cNvGrpSpPr/>
          <p:nvPr/>
        </p:nvGrpSpPr>
        <p:grpSpPr>
          <a:xfrm>
            <a:off x="10238998" y="4237298"/>
            <a:ext cx="2016000" cy="600164"/>
            <a:chOff x="6480000" y="1676527"/>
            <a:chExt cx="2016000" cy="600164"/>
          </a:xfrm>
        </p:grpSpPr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A8A2C97C-A129-90D5-462A-9360524AA0F7}"/>
                </a:ext>
              </a:extLst>
            </p:cNvPr>
            <p:cNvSpPr/>
            <p:nvPr/>
          </p:nvSpPr>
          <p:spPr>
            <a:xfrm>
              <a:off x="6732000" y="1676527"/>
              <a:ext cx="1764000" cy="60016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PXIe-9164 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 Multifunction DAQ, 64-ch, 16-bit, up to 4MS/s</a:t>
              </a:r>
              <a:endPara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</p:txBody>
        </p:sp>
        <p:sp>
          <p:nvSpPr>
            <p:cNvPr id="94" name="AutoShape 30">
              <a:extLst>
                <a:ext uri="{FF2B5EF4-FFF2-40B4-BE49-F238E27FC236}">
                  <a16:creationId xmlns:a16="http://schemas.microsoft.com/office/drawing/2014/main" id="{9BD042DA-A09E-D028-129E-5F7AB1D3E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868659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3EFD3067-DAAF-BF81-7FE7-E98B634836A5}"/>
              </a:ext>
            </a:extLst>
          </p:cNvPr>
          <p:cNvGrpSpPr/>
          <p:nvPr/>
        </p:nvGrpSpPr>
        <p:grpSpPr>
          <a:xfrm>
            <a:off x="10238998" y="4936373"/>
            <a:ext cx="1944000" cy="600164"/>
            <a:chOff x="6480000" y="1676527"/>
            <a:chExt cx="1944000" cy="600164"/>
          </a:xfrm>
        </p:grpSpPr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A8A2C97C-A129-90D5-462A-9360524AA0F7}"/>
                </a:ext>
              </a:extLst>
            </p:cNvPr>
            <p:cNvSpPr/>
            <p:nvPr/>
          </p:nvSpPr>
          <p:spPr>
            <a:xfrm>
              <a:off x="6732000" y="1676527"/>
              <a:ext cx="1692000" cy="60016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PXIe-9147 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PXIe Simultaneous DAQ, 8-ch, 16-bit, 1MS/s</a:t>
              </a:r>
            </a:p>
          </p:txBody>
        </p:sp>
        <p:sp>
          <p:nvSpPr>
            <p:cNvPr id="97" name="AutoShape 30">
              <a:extLst>
                <a:ext uri="{FF2B5EF4-FFF2-40B4-BE49-F238E27FC236}">
                  <a16:creationId xmlns:a16="http://schemas.microsoft.com/office/drawing/2014/main" id="{9BD042DA-A09E-D028-129E-5F7AB1D3E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868659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7B4D0245-64D5-5307-9F02-D91CA19EDF93}"/>
              </a:ext>
            </a:extLst>
          </p:cNvPr>
          <p:cNvGrpSpPr/>
          <p:nvPr/>
        </p:nvGrpSpPr>
        <p:grpSpPr>
          <a:xfrm>
            <a:off x="1229800" y="1304700"/>
            <a:ext cx="2952000" cy="433068"/>
            <a:chOff x="6480000" y="2470879"/>
            <a:chExt cx="2952000" cy="433068"/>
          </a:xfrm>
        </p:grpSpPr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2CDD1F14-4D92-44EE-1B5F-4346A34DA720}"/>
                </a:ext>
              </a:extLst>
            </p:cNvPr>
            <p:cNvSpPr txBox="1"/>
            <p:nvPr/>
          </p:nvSpPr>
          <p:spPr>
            <a:xfrm>
              <a:off x="6732000" y="2470879"/>
              <a:ext cx="2700000" cy="433068"/>
            </a:xfrm>
            <a:prstGeom prst="rect">
              <a:avLst/>
            </a:prstGeom>
            <a:noFill/>
          </p:spPr>
          <p:txBody>
            <a:bodyPr wrap="square" lIns="90000" tIns="46800" rIns="90000" bIns="4680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PXIe-3987/3977/3937-TL</a:t>
              </a:r>
              <a:b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</a:b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Intel 11</a:t>
              </a:r>
              <a:r>
                <a:rPr kumimoji="0" lang="en-US" altLang="zh-TW" sz="11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th</a:t>
              </a: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 CPU Core i7/i5/i3 PXIe Controller</a:t>
              </a:r>
            </a:p>
          </p:txBody>
        </p:sp>
        <p:sp>
          <p:nvSpPr>
            <p:cNvPr id="100" name="AutoShape 30">
              <a:extLst>
                <a:ext uri="{FF2B5EF4-FFF2-40B4-BE49-F238E27FC236}">
                  <a16:creationId xmlns:a16="http://schemas.microsoft.com/office/drawing/2014/main" id="{05DCE454-CD06-4906-ACDC-5A6D51619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2579463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104" name="AutoShape 30"/>
          <p:cNvSpPr>
            <a:spLocks/>
          </p:cNvSpPr>
          <p:nvPr/>
        </p:nvSpPr>
        <p:spPr bwMode="auto">
          <a:xfrm>
            <a:off x="10459013" y="77314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5" name="AutoShape 16"/>
          <p:cNvSpPr>
            <a:spLocks/>
          </p:cNvSpPr>
          <p:nvPr/>
        </p:nvSpPr>
        <p:spPr bwMode="auto">
          <a:xfrm>
            <a:off x="10734707" y="-50708"/>
            <a:ext cx="95019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6" name="AutoShape 30"/>
          <p:cNvSpPr>
            <a:spLocks/>
          </p:cNvSpPr>
          <p:nvPr/>
        </p:nvSpPr>
        <p:spPr bwMode="auto">
          <a:xfrm>
            <a:off x="10459012" y="403049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7" name="AutoShape 16"/>
          <p:cNvSpPr>
            <a:spLocks/>
          </p:cNvSpPr>
          <p:nvPr/>
        </p:nvSpPr>
        <p:spPr bwMode="auto">
          <a:xfrm>
            <a:off x="10734707" y="279002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Developing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8" name="AutoShape 30"/>
          <p:cNvSpPr>
            <a:spLocks/>
          </p:cNvSpPr>
          <p:nvPr/>
        </p:nvSpPr>
        <p:spPr bwMode="auto">
          <a:xfrm>
            <a:off x="10457868" y="728784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defTabSz="6731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67310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6731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6731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6731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9" name="AutoShape 16"/>
          <p:cNvSpPr>
            <a:spLocks/>
          </p:cNvSpPr>
          <p:nvPr/>
        </p:nvSpPr>
        <p:spPr bwMode="auto">
          <a:xfrm>
            <a:off x="10734707" y="608713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Planning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05A0DE48-534F-DF25-4956-DC44B6D1B6B7}"/>
              </a:ext>
            </a:extLst>
          </p:cNvPr>
          <p:cNvGrpSpPr/>
          <p:nvPr/>
        </p:nvGrpSpPr>
        <p:grpSpPr>
          <a:xfrm>
            <a:off x="10229800" y="1708813"/>
            <a:ext cx="2952000" cy="430887"/>
            <a:chOff x="6480000" y="1571424"/>
            <a:chExt cx="2952000" cy="430887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8700D24F-ADA3-0F5F-C37A-D2D44FB41763}"/>
                </a:ext>
              </a:extLst>
            </p:cNvPr>
            <p:cNvSpPr/>
            <p:nvPr/>
          </p:nvSpPr>
          <p:spPr>
            <a:xfrm>
              <a:off x="6732000" y="1571424"/>
              <a:ext cx="2700000" cy="43088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PXIe-39xx Series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China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Hygon</a:t>
              </a: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PXIe controller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7" name="AutoShape 30">
              <a:extLst>
                <a:ext uri="{FF2B5EF4-FFF2-40B4-BE49-F238E27FC236}">
                  <a16:creationId xmlns:a16="http://schemas.microsoft.com/office/drawing/2014/main" id="{A4410F42-5CE4-1738-3DC5-A362DFDE3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678917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05A0DE48-534F-DF25-4956-DC44B6D1B6B7}"/>
              </a:ext>
            </a:extLst>
          </p:cNvPr>
          <p:cNvGrpSpPr/>
          <p:nvPr/>
        </p:nvGrpSpPr>
        <p:grpSpPr>
          <a:xfrm>
            <a:off x="10229800" y="2078278"/>
            <a:ext cx="2952000" cy="430887"/>
            <a:chOff x="6480000" y="1571424"/>
            <a:chExt cx="2952000" cy="430887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8700D24F-ADA3-0F5F-C37A-D2D44FB41763}"/>
                </a:ext>
              </a:extLst>
            </p:cNvPr>
            <p:cNvSpPr/>
            <p:nvPr/>
          </p:nvSpPr>
          <p:spPr>
            <a:xfrm>
              <a:off x="6732000" y="1571424"/>
              <a:ext cx="2700000" cy="43088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Calibri"/>
                </a:rPr>
                <a:t>PXIe-399x Series</a:t>
              </a:r>
              <a:endPara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新細明體" pitchFamily="18" charset="-12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AMD PXIe controller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0" name="AutoShape 30">
              <a:extLst>
                <a:ext uri="{FF2B5EF4-FFF2-40B4-BE49-F238E27FC236}">
                  <a16:creationId xmlns:a16="http://schemas.microsoft.com/office/drawing/2014/main" id="{A4410F42-5CE4-1738-3DC5-A362DFDE3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0000" y="1678917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024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20B5CFC-A9C7-55B4-6248-D2B1BD62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27A60-8F69-4BF5-8934-AD09FC4B01CD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srgbClr val="9D9D9C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x-none" sz="1200" b="0" i="0" u="none" strike="noStrike" kern="1200" cap="none" spc="0" normalizeH="0" baseline="0" noProof="0" dirty="0">
              <a:ln>
                <a:noFill/>
              </a:ln>
              <a:solidFill>
                <a:srgbClr val="9D9D9C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147847F-2856-D85C-6631-A609B025014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2B3234">
                    <a:tint val="75000"/>
                  </a:srgb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Confidential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2B3234">
                  <a:tint val="75000"/>
                </a:srgb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522892" y="246500"/>
            <a:ext cx="10515600" cy="555537"/>
          </a:xfrm>
        </p:spPr>
        <p:txBody>
          <a:bodyPr anchor="ctr"/>
          <a:lstStyle/>
          <a:p>
            <a:r>
              <a:rPr lang="en-US" altLang="zh-TW" dirty="0"/>
              <a:t>DAQ &amp; Gateway Roadmap</a:t>
            </a:r>
            <a:endParaRPr lang="zh-TW" altLang="en-US" dirty="0"/>
          </a:p>
        </p:txBody>
      </p:sp>
      <p:sp>
        <p:nvSpPr>
          <p:cNvPr id="104" name="AutoShape 30"/>
          <p:cNvSpPr>
            <a:spLocks/>
          </p:cNvSpPr>
          <p:nvPr/>
        </p:nvSpPr>
        <p:spPr bwMode="auto">
          <a:xfrm>
            <a:off x="10459013" y="77314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5" name="AutoShape 16"/>
          <p:cNvSpPr>
            <a:spLocks/>
          </p:cNvSpPr>
          <p:nvPr/>
        </p:nvSpPr>
        <p:spPr bwMode="auto">
          <a:xfrm>
            <a:off x="10734707" y="-50708"/>
            <a:ext cx="95019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6" name="AutoShape 30"/>
          <p:cNvSpPr>
            <a:spLocks/>
          </p:cNvSpPr>
          <p:nvPr/>
        </p:nvSpPr>
        <p:spPr bwMode="auto">
          <a:xfrm>
            <a:off x="10459012" y="403049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7" name="AutoShape 16"/>
          <p:cNvSpPr>
            <a:spLocks/>
          </p:cNvSpPr>
          <p:nvPr/>
        </p:nvSpPr>
        <p:spPr bwMode="auto">
          <a:xfrm>
            <a:off x="10734707" y="279002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Developing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8" name="AutoShape 30"/>
          <p:cNvSpPr>
            <a:spLocks/>
          </p:cNvSpPr>
          <p:nvPr/>
        </p:nvSpPr>
        <p:spPr bwMode="auto">
          <a:xfrm>
            <a:off x="10457868" y="728784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defTabSz="6731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67310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6731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6731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6731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09" name="AutoShape 16"/>
          <p:cNvSpPr>
            <a:spLocks/>
          </p:cNvSpPr>
          <p:nvPr/>
        </p:nvSpPr>
        <p:spPr bwMode="auto">
          <a:xfrm>
            <a:off x="10734707" y="608713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Planning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43407113-2AA4-7F4B-9A73-0C55047B93E6}"/>
              </a:ext>
            </a:extLst>
          </p:cNvPr>
          <p:cNvSpPr/>
          <p:nvPr/>
        </p:nvSpPr>
        <p:spPr>
          <a:xfrm>
            <a:off x="8432461" y="999200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B66C2BFF-4728-374E-8D46-571F4789AEED}"/>
              </a:ext>
            </a:extLst>
          </p:cNvPr>
          <p:cNvSpPr/>
          <p:nvPr/>
        </p:nvSpPr>
        <p:spPr>
          <a:xfrm>
            <a:off x="6668461" y="1000089"/>
            <a:ext cx="1728000" cy="47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43407113-2AA4-7F4B-9A73-0C55047B93E6}"/>
              </a:ext>
            </a:extLst>
          </p:cNvPr>
          <p:cNvSpPr/>
          <p:nvPr/>
        </p:nvSpPr>
        <p:spPr>
          <a:xfrm>
            <a:off x="4904461" y="1000089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49BE6C4-3234-D645-90F4-ED6E48F0633F}"/>
              </a:ext>
            </a:extLst>
          </p:cNvPr>
          <p:cNvSpPr/>
          <p:nvPr/>
        </p:nvSpPr>
        <p:spPr>
          <a:xfrm>
            <a:off x="3140461" y="1000089"/>
            <a:ext cx="1728000" cy="47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8629600-91F0-7046-AB8E-0803296DE9CD}"/>
              </a:ext>
            </a:extLst>
          </p:cNvPr>
          <p:cNvSpPr/>
          <p:nvPr/>
        </p:nvSpPr>
        <p:spPr>
          <a:xfrm>
            <a:off x="1376461" y="1000089"/>
            <a:ext cx="1728000" cy="47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cxnSp>
        <p:nvCxnSpPr>
          <p:cNvPr id="60" name="直線單箭頭接點 13">
            <a:extLst>
              <a:ext uri="{FF2B5EF4-FFF2-40B4-BE49-F238E27FC236}">
                <a16:creationId xmlns:a16="http://schemas.microsoft.com/office/drawing/2014/main" id="{5383B651-95B0-0846-BBA8-5E3F53C62E7B}"/>
              </a:ext>
            </a:extLst>
          </p:cNvPr>
          <p:cNvCxnSpPr>
            <a:cxnSpLocks/>
          </p:cNvCxnSpPr>
          <p:nvPr/>
        </p:nvCxnSpPr>
        <p:spPr>
          <a:xfrm>
            <a:off x="1320608" y="5751201"/>
            <a:ext cx="894982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98117DA1-2D40-4F46-8986-4B5E8B4708D9}"/>
              </a:ext>
            </a:extLst>
          </p:cNvPr>
          <p:cNvCxnSpPr>
            <a:cxnSpLocks/>
            <a:endCxn id="55" idx="3"/>
          </p:cNvCxnSpPr>
          <p:nvPr/>
        </p:nvCxnSpPr>
        <p:spPr>
          <a:xfrm flipV="1">
            <a:off x="1333405" y="3357200"/>
            <a:ext cx="8827056" cy="54973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AutoShape 11"/>
          <p:cNvSpPr>
            <a:spLocks noChangeArrowheads="1"/>
          </p:cNvSpPr>
          <p:nvPr/>
        </p:nvSpPr>
        <p:spPr bwMode="auto">
          <a:xfrm>
            <a:off x="728461" y="1071201"/>
            <a:ext cx="360960" cy="230400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Plug-in DAQ</a:t>
            </a:r>
          </a:p>
        </p:txBody>
      </p:sp>
      <p:sp>
        <p:nvSpPr>
          <p:cNvPr id="112" name="AutoShape 11">
            <a:extLst>
              <a:ext uri="{FF2B5EF4-FFF2-40B4-BE49-F238E27FC236}">
                <a16:creationId xmlns:a16="http://schemas.microsoft.com/office/drawing/2014/main" id="{70C187F8-E161-6841-8A6E-47FEB934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461" y="3438501"/>
            <a:ext cx="360000" cy="230400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Calibri" panose="020F0502020204030204" pitchFamily="34" charset="0"/>
                <a:sym typeface="Gill Sans" charset="0"/>
              </a:rPr>
              <a:t>Smart DAQ &amp; Gateway</a:t>
            </a:r>
          </a:p>
        </p:txBody>
      </p:sp>
      <p:grpSp>
        <p:nvGrpSpPr>
          <p:cNvPr id="113" name="群組 112"/>
          <p:cNvGrpSpPr/>
          <p:nvPr/>
        </p:nvGrpSpPr>
        <p:grpSpPr>
          <a:xfrm>
            <a:off x="1448461" y="1791201"/>
            <a:ext cx="2952000" cy="600164"/>
            <a:chOff x="7380000" y="3263869"/>
            <a:chExt cx="2952000" cy="600164"/>
          </a:xfrm>
        </p:grpSpPr>
        <p:sp>
          <p:nvSpPr>
            <p:cNvPr id="114" name="AutoShape 30"/>
            <p:cNvSpPr>
              <a:spLocks/>
            </p:cNvSpPr>
            <p:nvPr/>
          </p:nvSpPr>
          <p:spPr bwMode="auto">
            <a:xfrm>
              <a:off x="7380000" y="3456001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115" name="矩形 114"/>
            <p:cNvSpPr/>
            <p:nvPr/>
          </p:nvSpPr>
          <p:spPr>
            <a:xfrm>
              <a:off x="7632000" y="3263869"/>
              <a:ext cx="2700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PCIe-9146/9147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PCIe Simultaneous DAQ, 4/8-ch, 16-bit, 1MS/s</a:t>
              </a:r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3248461" y="2511201"/>
            <a:ext cx="2951997" cy="600164"/>
            <a:chOff x="8819999" y="2700370"/>
            <a:chExt cx="3162849" cy="600164"/>
          </a:xfrm>
        </p:grpSpPr>
        <p:sp>
          <p:nvSpPr>
            <p:cNvPr id="117" name="AutoShape 30"/>
            <p:cNvSpPr>
              <a:spLocks/>
            </p:cNvSpPr>
            <p:nvPr/>
          </p:nvSpPr>
          <p:spPr bwMode="auto">
            <a:xfrm>
              <a:off x="8819999" y="2892502"/>
              <a:ext cx="285429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9089995" y="2700370"/>
              <a:ext cx="2892853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PCIe-9161/9163/9164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PCIe Multifunction DAQ, 16/32/64-ch, 16-bit, up to 4MS/s</a:t>
              </a:r>
            </a:p>
          </p:txBody>
        </p:sp>
      </p:grpSp>
      <p:grpSp>
        <p:nvGrpSpPr>
          <p:cNvPr id="119" name="群組 118"/>
          <p:cNvGrpSpPr/>
          <p:nvPr/>
        </p:nvGrpSpPr>
        <p:grpSpPr>
          <a:xfrm>
            <a:off x="1448461" y="1071201"/>
            <a:ext cx="2952000" cy="600164"/>
            <a:chOff x="7380000" y="3263869"/>
            <a:chExt cx="2952000" cy="600164"/>
          </a:xfrm>
        </p:grpSpPr>
        <p:sp>
          <p:nvSpPr>
            <p:cNvPr id="120" name="AutoShape 30"/>
            <p:cNvSpPr>
              <a:spLocks/>
            </p:cNvSpPr>
            <p:nvPr/>
          </p:nvSpPr>
          <p:spPr bwMode="auto">
            <a:xfrm>
              <a:off x="7380000" y="3456001"/>
              <a:ext cx="265235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7632000" y="3263869"/>
              <a:ext cx="2700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PCIe-9524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/>
                  <a:cs typeface="新細明體"/>
                </a:rPr>
                <a:t>4-ch, 24-bit, High Precision Load Cell Input PCI Express Card</a:t>
              </a:r>
            </a:p>
          </p:txBody>
        </p:sp>
      </p:grpSp>
      <p:grpSp>
        <p:nvGrpSpPr>
          <p:cNvPr id="122" name="群組 121"/>
          <p:cNvGrpSpPr/>
          <p:nvPr/>
        </p:nvGrpSpPr>
        <p:grpSpPr>
          <a:xfrm>
            <a:off x="1448461" y="3591201"/>
            <a:ext cx="2952000" cy="600164"/>
            <a:chOff x="6480000" y="4003224"/>
            <a:chExt cx="2952000" cy="600164"/>
          </a:xfrm>
        </p:grpSpPr>
        <p:sp>
          <p:nvSpPr>
            <p:cNvPr id="123" name="AutoShape 30"/>
            <p:cNvSpPr>
              <a:spLocks/>
            </p:cNvSpPr>
            <p:nvPr/>
          </p:nvSpPr>
          <p:spPr bwMode="auto">
            <a:xfrm>
              <a:off x="6480000" y="4195356"/>
              <a:ext cx="266400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124" name="矩形 123"/>
            <p:cNvSpPr/>
            <p:nvPr/>
          </p:nvSpPr>
          <p:spPr>
            <a:xfrm>
              <a:off x="6732000" y="4003224"/>
              <a:ext cx="2700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EMU-210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ARM-Based IOT/ Energy Management Gateway with Cortex-A53 processor</a:t>
              </a:r>
              <a:endPara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125" name="圓角矩形 124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1808460" y="5751201"/>
            <a:ext cx="690620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2024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797979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26" name="圓角矩形 125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3500461" y="5751201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Q1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27" name="圓角矩形 126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5264461" y="5751201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Q2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28" name="圓角矩形 127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7028461" y="5751201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Q3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129" name="圓角矩形 128">
            <a:extLst>
              <a:ext uri="{FF2B5EF4-FFF2-40B4-BE49-F238E27FC236}">
                <a16:creationId xmlns:a16="http://schemas.microsoft.com/office/drawing/2014/main" id="{4A460855-8784-9143-A007-5343B064047A}"/>
              </a:ext>
            </a:extLst>
          </p:cNvPr>
          <p:cNvSpPr/>
          <p:nvPr/>
        </p:nvSpPr>
        <p:spPr>
          <a:xfrm>
            <a:off x="8792461" y="5751201"/>
            <a:ext cx="1015992" cy="4084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1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Q4 2025</a:t>
            </a:r>
            <a:endParaRPr kumimoji="1" lang="zh-TW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131" name="群組 130"/>
          <p:cNvGrpSpPr/>
          <p:nvPr/>
        </p:nvGrpSpPr>
        <p:grpSpPr>
          <a:xfrm>
            <a:off x="1449884" y="4311201"/>
            <a:ext cx="2952000" cy="600164"/>
            <a:chOff x="6480000" y="4003224"/>
            <a:chExt cx="2952000" cy="600164"/>
          </a:xfrm>
        </p:grpSpPr>
        <p:sp>
          <p:nvSpPr>
            <p:cNvPr id="132" name="AutoShape 30"/>
            <p:cNvSpPr>
              <a:spLocks/>
            </p:cNvSpPr>
            <p:nvPr/>
          </p:nvSpPr>
          <p:spPr bwMode="auto">
            <a:xfrm>
              <a:off x="6480000" y="4195356"/>
              <a:ext cx="266400" cy="2159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  <p:sp>
          <p:nvSpPr>
            <p:cNvPr id="133" name="矩形 132"/>
            <p:cNvSpPr/>
            <p:nvPr/>
          </p:nvSpPr>
          <p:spPr>
            <a:xfrm>
              <a:off x="6732000" y="4003224"/>
              <a:ext cx="27000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新細明體" pitchFamily="18" charset="-120"/>
                  <a:cs typeface="Calibri" panose="020F0502020204030204" pitchFamily="34" charset="0"/>
                </a:rPr>
                <a:t>EGiFlow OCPP (Software)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srgbClr val="252C2E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Add-on service of EGiFlow on EMU gateway for EV charging application</a:t>
              </a:r>
              <a:endPara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cxnSp>
        <p:nvCxnSpPr>
          <p:cNvPr id="146" name="直線單箭頭接點 13">
            <a:extLst>
              <a:ext uri="{FF2B5EF4-FFF2-40B4-BE49-F238E27FC236}">
                <a16:creationId xmlns:a16="http://schemas.microsoft.com/office/drawing/2014/main" id="{0306B666-D4BB-1749-8B93-C942A88E2D53}"/>
              </a:ext>
            </a:extLst>
          </p:cNvPr>
          <p:cNvCxnSpPr>
            <a:cxnSpLocks/>
          </p:cNvCxnSpPr>
          <p:nvPr/>
        </p:nvCxnSpPr>
        <p:spPr>
          <a:xfrm flipV="1">
            <a:off x="1333405" y="855201"/>
            <a:ext cx="0" cy="4896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102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C392185F-D93B-4645-3A59-8F69586727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57831F88-4104-C666-65AF-9482CB800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Edge Vision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6FBCBD48-B568-604C-8822-2E2E14A288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/>
              <a:t>Portfolio: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NEON AI Smart Camera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EOS AI Vision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PCIe Frame Grabber Cards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dirty="0"/>
              <a:t>Edge Vision Analytics Software (EVA)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8</a:t>
            </a:fld>
            <a:endParaRPr lang="x-none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4958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Frame Grabber Roadmap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B5EF8F-C691-4BC2-8589-BE873F470664}" type="slidenum">
              <a:rPr lang="x-none" smtClean="0"/>
              <a:pPr/>
              <a:t>9</a:t>
            </a:fld>
            <a:endParaRPr lang="x-none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4" name="AutoShape 30">
            <a:extLst>
              <a:ext uri="{FF2B5EF4-FFF2-40B4-BE49-F238E27FC236}">
                <a16:creationId xmlns:a16="http://schemas.microsoft.com/office/drawing/2014/main" id="{66BD961D-CF86-0CB3-725F-1E914D12F286}"/>
              </a:ext>
            </a:extLst>
          </p:cNvPr>
          <p:cNvSpPr>
            <a:spLocks/>
          </p:cNvSpPr>
          <p:nvPr/>
        </p:nvSpPr>
        <p:spPr bwMode="auto">
          <a:xfrm>
            <a:off x="10164733" y="457640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65" name="AutoShape 16">
            <a:extLst>
              <a:ext uri="{FF2B5EF4-FFF2-40B4-BE49-F238E27FC236}">
                <a16:creationId xmlns:a16="http://schemas.microsoft.com/office/drawing/2014/main" id="{6BFD39D5-F461-2C2B-243E-D51834694B58}"/>
              </a:ext>
            </a:extLst>
          </p:cNvPr>
          <p:cNvSpPr>
            <a:spLocks/>
          </p:cNvSpPr>
          <p:nvPr/>
        </p:nvSpPr>
        <p:spPr bwMode="auto">
          <a:xfrm>
            <a:off x="10440427" y="329618"/>
            <a:ext cx="95019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6" name="AutoShape 30">
            <a:extLst>
              <a:ext uri="{FF2B5EF4-FFF2-40B4-BE49-F238E27FC236}">
                <a16:creationId xmlns:a16="http://schemas.microsoft.com/office/drawing/2014/main" id="{210F9028-A74F-B7C5-6414-A8757146FAF1}"/>
              </a:ext>
            </a:extLst>
          </p:cNvPr>
          <p:cNvSpPr>
            <a:spLocks/>
          </p:cNvSpPr>
          <p:nvPr/>
        </p:nvSpPr>
        <p:spPr bwMode="auto">
          <a:xfrm>
            <a:off x="10164732" y="783375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67" name="AutoShape 16">
            <a:extLst>
              <a:ext uri="{FF2B5EF4-FFF2-40B4-BE49-F238E27FC236}">
                <a16:creationId xmlns:a16="http://schemas.microsoft.com/office/drawing/2014/main" id="{6FEDDF8D-9324-9A09-42CA-4F77FEF3CB01}"/>
              </a:ext>
            </a:extLst>
          </p:cNvPr>
          <p:cNvSpPr>
            <a:spLocks/>
          </p:cNvSpPr>
          <p:nvPr/>
        </p:nvSpPr>
        <p:spPr bwMode="auto">
          <a:xfrm>
            <a:off x="10440427" y="659328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Developing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8" name="AutoShape 30">
            <a:extLst>
              <a:ext uri="{FF2B5EF4-FFF2-40B4-BE49-F238E27FC236}">
                <a16:creationId xmlns:a16="http://schemas.microsoft.com/office/drawing/2014/main" id="{7A677B84-F35D-A3AF-2753-F5A09F5954BB}"/>
              </a:ext>
            </a:extLst>
          </p:cNvPr>
          <p:cNvSpPr>
            <a:spLocks/>
          </p:cNvSpPr>
          <p:nvPr/>
        </p:nvSpPr>
        <p:spPr bwMode="auto">
          <a:xfrm>
            <a:off x="10163588" y="1109110"/>
            <a:ext cx="265235" cy="2159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defTabSz="6731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67310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6731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6731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6731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673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6731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" panose="020B0504030602030204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69" name="AutoShape 16">
            <a:extLst>
              <a:ext uri="{FF2B5EF4-FFF2-40B4-BE49-F238E27FC236}">
                <a16:creationId xmlns:a16="http://schemas.microsoft.com/office/drawing/2014/main" id="{31C1FC45-C135-FEA6-3B18-5FE32C5209FD}"/>
              </a:ext>
            </a:extLst>
          </p:cNvPr>
          <p:cNvSpPr>
            <a:spLocks/>
          </p:cNvSpPr>
          <p:nvPr/>
        </p:nvSpPr>
        <p:spPr bwMode="auto">
          <a:xfrm>
            <a:off x="10440427" y="989039"/>
            <a:ext cx="1115527" cy="440141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Planning</a:t>
            </a:r>
            <a:endParaRPr kumimoji="0" lang="en-US" altLang="zh-TW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041B5230-AB8A-184A-7CAE-898011B2DB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260" y="302084"/>
            <a:ext cx="1362119" cy="1308583"/>
          </a:xfrm>
          <a:prstGeom prst="rect">
            <a:avLst/>
          </a:prstGeom>
        </p:spPr>
      </p:pic>
      <p:sp>
        <p:nvSpPr>
          <p:cNvPr id="57" name="矩形 98">
            <a:extLst>
              <a:ext uri="{FF2B5EF4-FFF2-40B4-BE49-F238E27FC236}">
                <a16:creationId xmlns:a16="http://schemas.microsoft.com/office/drawing/2014/main" id="{0E222CB1-C19E-4C37-8698-F772CFB43C98}"/>
              </a:ext>
            </a:extLst>
          </p:cNvPr>
          <p:cNvSpPr/>
          <p:nvPr/>
        </p:nvSpPr>
        <p:spPr>
          <a:xfrm>
            <a:off x="8753380" y="1900071"/>
            <a:ext cx="2278361" cy="390616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cxnSp>
        <p:nvCxnSpPr>
          <p:cNvPr id="58" name="直線單箭頭接點 13">
            <a:extLst>
              <a:ext uri="{FF2B5EF4-FFF2-40B4-BE49-F238E27FC236}">
                <a16:creationId xmlns:a16="http://schemas.microsoft.com/office/drawing/2014/main" id="{8FFF2B90-E8EA-4B7A-A4EC-CAC3D8E0160F}"/>
              </a:ext>
            </a:extLst>
          </p:cNvPr>
          <p:cNvCxnSpPr>
            <a:cxnSpLocks/>
          </p:cNvCxnSpPr>
          <p:nvPr/>
        </p:nvCxnSpPr>
        <p:spPr>
          <a:xfrm>
            <a:off x="1575059" y="5841434"/>
            <a:ext cx="97547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矩形 14">
            <a:extLst>
              <a:ext uri="{FF2B5EF4-FFF2-40B4-BE49-F238E27FC236}">
                <a16:creationId xmlns:a16="http://schemas.microsoft.com/office/drawing/2014/main" id="{017A73B6-9C8B-498E-9D8F-75085D43490A}"/>
              </a:ext>
            </a:extLst>
          </p:cNvPr>
          <p:cNvSpPr/>
          <p:nvPr/>
        </p:nvSpPr>
        <p:spPr>
          <a:xfrm>
            <a:off x="1694755" y="1905248"/>
            <a:ext cx="2278361" cy="3906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0" name="圓角矩形 91">
            <a:extLst>
              <a:ext uri="{FF2B5EF4-FFF2-40B4-BE49-F238E27FC236}">
                <a16:creationId xmlns:a16="http://schemas.microsoft.com/office/drawing/2014/main" id="{FB20EC77-CC69-4A2D-BCE2-9A30554CB2BD}"/>
              </a:ext>
            </a:extLst>
          </p:cNvPr>
          <p:cNvSpPr/>
          <p:nvPr/>
        </p:nvSpPr>
        <p:spPr>
          <a:xfrm>
            <a:off x="1542373" y="5825083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Q4 2025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62" name="矩形 72">
            <a:extLst>
              <a:ext uri="{FF2B5EF4-FFF2-40B4-BE49-F238E27FC236}">
                <a16:creationId xmlns:a16="http://schemas.microsoft.com/office/drawing/2014/main" id="{6130B2FC-91D7-4DD9-833A-56E33FEB49C4}"/>
              </a:ext>
            </a:extLst>
          </p:cNvPr>
          <p:cNvSpPr/>
          <p:nvPr/>
        </p:nvSpPr>
        <p:spPr>
          <a:xfrm>
            <a:off x="4061061" y="1909442"/>
            <a:ext cx="2278361" cy="390616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1" name="圓角矩形 91">
            <a:extLst>
              <a:ext uri="{FF2B5EF4-FFF2-40B4-BE49-F238E27FC236}">
                <a16:creationId xmlns:a16="http://schemas.microsoft.com/office/drawing/2014/main" id="{E818496A-D158-4A0D-8E55-D3AC612D3031}"/>
              </a:ext>
            </a:extLst>
          </p:cNvPr>
          <p:cNvSpPr/>
          <p:nvPr/>
        </p:nvSpPr>
        <p:spPr>
          <a:xfrm>
            <a:off x="3940897" y="5825083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H1 2026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1977291" y="3418344"/>
            <a:ext cx="1747391" cy="764200"/>
            <a:chOff x="3556392" y="3452517"/>
            <a:chExt cx="1747391" cy="764200"/>
          </a:xfrm>
        </p:grpSpPr>
        <p:grpSp>
          <p:nvGrpSpPr>
            <p:cNvPr id="73" name="群組 51">
              <a:extLst>
                <a:ext uri="{FF2B5EF4-FFF2-40B4-BE49-F238E27FC236}">
                  <a16:creationId xmlns:a16="http://schemas.microsoft.com/office/drawing/2014/main" id="{9A5C5AE1-8C6B-46D4-AEC1-1600EF1D5E7A}"/>
                </a:ext>
              </a:extLst>
            </p:cNvPr>
            <p:cNvGrpSpPr/>
            <p:nvPr/>
          </p:nvGrpSpPr>
          <p:grpSpPr>
            <a:xfrm>
              <a:off x="3556392" y="3452517"/>
              <a:ext cx="1747391" cy="764200"/>
              <a:chOff x="5444204" y="4773452"/>
              <a:chExt cx="1747391" cy="764200"/>
            </a:xfrm>
          </p:grpSpPr>
          <p:sp>
            <p:nvSpPr>
              <p:cNvPr id="75" name="文字方塊 108">
                <a:extLst>
                  <a:ext uri="{FF2B5EF4-FFF2-40B4-BE49-F238E27FC236}">
                    <a16:creationId xmlns:a16="http://schemas.microsoft.com/office/drawing/2014/main" id="{842BEFE8-CACD-4286-98B1-4152B5D74F51}"/>
                  </a:ext>
                </a:extLst>
              </p:cNvPr>
              <p:cNvSpPr txBox="1"/>
              <p:nvPr/>
            </p:nvSpPr>
            <p:spPr>
              <a:xfrm>
                <a:off x="5759959" y="5080996"/>
                <a:ext cx="1431636" cy="4566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14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PCIe-CPL64V Full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ts val="14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1CH </a:t>
                </a:r>
                <a:r>
                  <a:rPr kumimoji="0" lang="en-US" altLang="zh-TW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Cameralink</a:t>
                </a:r>
                <a:r>
                  <a:rPr kumimoji="0" lang="en-US" altLang="zh-TW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 full</a:t>
                </a:r>
              </a:p>
            </p:txBody>
          </p:sp>
          <p:pic>
            <p:nvPicPr>
              <p:cNvPr id="76" name="圖片 109">
                <a:extLst>
                  <a:ext uri="{FF2B5EF4-FFF2-40B4-BE49-F238E27FC236}">
                    <a16:creationId xmlns:a16="http://schemas.microsoft.com/office/drawing/2014/main" id="{62A39C4C-90BA-434D-8ADA-586958E9E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44204" y="4773452"/>
                <a:ext cx="528626" cy="268217"/>
              </a:xfrm>
              <a:prstGeom prst="rect">
                <a:avLst/>
              </a:prstGeom>
            </p:spPr>
          </p:pic>
        </p:grpSp>
        <p:sp>
          <p:nvSpPr>
            <p:cNvPr id="74" name="AutoShape 30">
              <a:extLst>
                <a:ext uri="{FF2B5EF4-FFF2-40B4-BE49-F238E27FC236}">
                  <a16:creationId xmlns:a16="http://schemas.microsoft.com/office/drawing/2014/main" id="{4CBD54EB-9401-48E8-80C7-475D757DC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010" y="3858330"/>
              <a:ext cx="210296" cy="215900"/>
            </a:xfrm>
            <a:prstGeom prst="roundRect">
              <a:avLst>
                <a:gd name="adj" fmla="val 16667"/>
              </a:avLst>
            </a:prstGeom>
            <a:solidFill>
              <a:srgbClr val="94C11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77" name="矩形 67">
            <a:extLst>
              <a:ext uri="{FF2B5EF4-FFF2-40B4-BE49-F238E27FC236}">
                <a16:creationId xmlns:a16="http://schemas.microsoft.com/office/drawing/2014/main" id="{E67FAE9A-849A-4FF1-9364-07EB77478C50}"/>
              </a:ext>
            </a:extLst>
          </p:cNvPr>
          <p:cNvSpPr/>
          <p:nvPr/>
        </p:nvSpPr>
        <p:spPr>
          <a:xfrm>
            <a:off x="6406750" y="1905248"/>
            <a:ext cx="2278361" cy="39061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79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sp>
        <p:nvSpPr>
          <p:cNvPr id="78" name="圓角矩形 91">
            <a:extLst>
              <a:ext uri="{FF2B5EF4-FFF2-40B4-BE49-F238E27FC236}">
                <a16:creationId xmlns:a16="http://schemas.microsoft.com/office/drawing/2014/main" id="{00371DCF-F756-42B8-81DE-2967257FD785}"/>
              </a:ext>
            </a:extLst>
          </p:cNvPr>
          <p:cNvSpPr/>
          <p:nvPr/>
        </p:nvSpPr>
        <p:spPr>
          <a:xfrm>
            <a:off x="6286586" y="5825083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H2 2026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79" name="群組 16">
            <a:extLst>
              <a:ext uri="{FF2B5EF4-FFF2-40B4-BE49-F238E27FC236}">
                <a16:creationId xmlns:a16="http://schemas.microsoft.com/office/drawing/2014/main" id="{AA9CBEED-252C-43D9-8374-51C54A432271}"/>
              </a:ext>
            </a:extLst>
          </p:cNvPr>
          <p:cNvGrpSpPr/>
          <p:nvPr/>
        </p:nvGrpSpPr>
        <p:grpSpPr>
          <a:xfrm>
            <a:off x="9086485" y="2143047"/>
            <a:ext cx="1800571" cy="740556"/>
            <a:chOff x="8895583" y="2014969"/>
            <a:chExt cx="1800571" cy="740556"/>
          </a:xfrm>
        </p:grpSpPr>
        <p:sp>
          <p:nvSpPr>
            <p:cNvPr id="80" name="文字方塊 68">
              <a:extLst>
                <a:ext uri="{FF2B5EF4-FFF2-40B4-BE49-F238E27FC236}">
                  <a16:creationId xmlns:a16="http://schemas.microsoft.com/office/drawing/2014/main" id="{EFC1FF63-51AF-4FF4-804D-E625DA48790F}"/>
                </a:ext>
              </a:extLst>
            </p:cNvPr>
            <p:cNvSpPr txBox="1"/>
            <p:nvPr/>
          </p:nvSpPr>
          <p:spPr>
            <a:xfrm>
              <a:off x="9149358" y="2298869"/>
              <a:ext cx="1546796" cy="45665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B3234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PCIe-CXP64 </a:t>
              </a:r>
            </a:p>
            <a:p>
              <a:pPr marL="0" marR="0" lvl="0" indent="0" algn="l" defTabSz="914400" rtl="0" eaLnBrk="1" fontAlgn="auto" latinLnBrk="0" hangingPunct="1">
                <a:lnSpc>
                  <a:spcPts val="1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B3234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4CH</a:t>
              </a:r>
              <a:r>
                <a:rPr kumimoji="0" lang="zh-TW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B3234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 </a:t>
              </a:r>
              <a:r>
                <a:rPr kumimoji="0" lang="en-US" altLang="zh-TW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3234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Coaxpress</a:t>
              </a:r>
              <a:r>
                <a:rPr kumimoji="0" lang="en-US" altLang="zh-TW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B3234"/>
                  </a:solidFill>
                  <a:effectLst/>
                  <a:uLnTx/>
                  <a:uFillTx/>
                  <a:latin typeface="Calibri"/>
                  <a:ea typeface="微軟正黑體"/>
                  <a:cs typeface="Calibri"/>
                </a:rPr>
                <a:t> 6 Grabber</a:t>
              </a:r>
            </a:p>
          </p:txBody>
        </p:sp>
        <p:pic>
          <p:nvPicPr>
            <p:cNvPr id="81" name="圖片 78">
              <a:extLst>
                <a:ext uri="{FF2B5EF4-FFF2-40B4-BE49-F238E27FC236}">
                  <a16:creationId xmlns:a16="http://schemas.microsoft.com/office/drawing/2014/main" id="{02F46D77-14DC-45A6-8F32-3A26F6E764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8514" b="27786"/>
            <a:stretch/>
          </p:blipFill>
          <p:spPr>
            <a:xfrm>
              <a:off x="8895583" y="2014969"/>
              <a:ext cx="857455" cy="241111"/>
            </a:xfrm>
            <a:prstGeom prst="rect">
              <a:avLst/>
            </a:prstGeom>
          </p:spPr>
        </p:pic>
        <p:sp>
          <p:nvSpPr>
            <p:cNvPr id="82" name="AutoShape 30">
              <a:extLst>
                <a:ext uri="{FF2B5EF4-FFF2-40B4-BE49-F238E27FC236}">
                  <a16:creationId xmlns:a16="http://schemas.microsoft.com/office/drawing/2014/main" id="{EEC93B82-4512-477D-B14F-C46EC6CDF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3366" y="2298869"/>
              <a:ext cx="210296" cy="21590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83" name="圓角矩形 91">
            <a:extLst>
              <a:ext uri="{FF2B5EF4-FFF2-40B4-BE49-F238E27FC236}">
                <a16:creationId xmlns:a16="http://schemas.microsoft.com/office/drawing/2014/main" id="{6DC75DA6-91D2-4B30-9F4C-1DECCD71BB59}"/>
              </a:ext>
            </a:extLst>
          </p:cNvPr>
          <p:cNvSpPr/>
          <p:nvPr/>
        </p:nvSpPr>
        <p:spPr>
          <a:xfrm>
            <a:off x="8322037" y="5825083"/>
            <a:ext cx="2518688" cy="2879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99" b="0" i="0" u="none" strike="noStrike" kern="1200" cap="none" spc="0" normalizeH="0" baseline="0" noProof="0" dirty="0">
                <a:ln>
                  <a:noFill/>
                </a:ln>
                <a:solidFill>
                  <a:srgbClr val="EC672C"/>
                </a:solidFill>
                <a:effectLst/>
                <a:uLnTx/>
                <a:uFillTx/>
                <a:latin typeface="Calibri"/>
                <a:ea typeface="微軟正黑體"/>
                <a:cs typeface="Calibri"/>
              </a:rPr>
              <a:t>H1 2027</a:t>
            </a:r>
            <a:endParaRPr kumimoji="1" lang="zh-TW" altLang="en-US" sz="1799" b="0" i="0" u="none" strike="noStrike" kern="1200" cap="none" spc="0" normalizeH="0" baseline="0" noProof="0" dirty="0">
              <a:ln>
                <a:noFill/>
              </a:ln>
              <a:solidFill>
                <a:srgbClr val="EC672C"/>
              </a:solidFill>
              <a:effectLst/>
              <a:uLnTx/>
              <a:uFillTx/>
              <a:latin typeface="Calibri"/>
              <a:ea typeface="微軟正黑體"/>
              <a:cs typeface="Calibri"/>
            </a:endParaRPr>
          </a:p>
        </p:txBody>
      </p:sp>
      <p:grpSp>
        <p:nvGrpSpPr>
          <p:cNvPr id="84" name="群組 13">
            <a:extLst>
              <a:ext uri="{FF2B5EF4-FFF2-40B4-BE49-F238E27FC236}">
                <a16:creationId xmlns:a16="http://schemas.microsoft.com/office/drawing/2014/main" id="{553681FB-72E3-4FE9-9D03-48642AFC8755}"/>
              </a:ext>
            </a:extLst>
          </p:cNvPr>
          <p:cNvGrpSpPr/>
          <p:nvPr/>
        </p:nvGrpSpPr>
        <p:grpSpPr>
          <a:xfrm>
            <a:off x="6693753" y="3442057"/>
            <a:ext cx="1747391" cy="764200"/>
            <a:chOff x="7038823" y="3534280"/>
            <a:chExt cx="1747391" cy="764200"/>
          </a:xfrm>
        </p:grpSpPr>
        <p:grpSp>
          <p:nvGrpSpPr>
            <p:cNvPr id="85" name="群組 106">
              <a:extLst>
                <a:ext uri="{FF2B5EF4-FFF2-40B4-BE49-F238E27FC236}">
                  <a16:creationId xmlns:a16="http://schemas.microsoft.com/office/drawing/2014/main" id="{F1456B46-EAD9-4083-AFE9-7473DA0B642B}"/>
                </a:ext>
              </a:extLst>
            </p:cNvPr>
            <p:cNvGrpSpPr/>
            <p:nvPr/>
          </p:nvGrpSpPr>
          <p:grpSpPr>
            <a:xfrm>
              <a:off x="7038823" y="3534280"/>
              <a:ext cx="1747391" cy="764200"/>
              <a:chOff x="5444204" y="4773452"/>
              <a:chExt cx="1747391" cy="764200"/>
            </a:xfrm>
          </p:grpSpPr>
          <p:sp>
            <p:nvSpPr>
              <p:cNvPr id="87" name="文字方塊 107">
                <a:extLst>
                  <a:ext uri="{FF2B5EF4-FFF2-40B4-BE49-F238E27FC236}">
                    <a16:creationId xmlns:a16="http://schemas.microsoft.com/office/drawing/2014/main" id="{316E532A-E6DC-455D-87F5-7F7B44E07541}"/>
                  </a:ext>
                </a:extLst>
              </p:cNvPr>
              <p:cNvSpPr txBox="1"/>
              <p:nvPr/>
            </p:nvSpPr>
            <p:spPr>
              <a:xfrm>
                <a:off x="5759959" y="5080996"/>
                <a:ext cx="1431636" cy="4566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14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PCIe-CPL64V DB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ts val="148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2</a:t>
                </a:r>
                <a:r>
                  <a:rPr kumimoji="0" lang="en-US" altLang="zh-TW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CH </a:t>
                </a:r>
                <a:r>
                  <a:rPr kumimoji="0" lang="en-US" altLang="zh-TW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Cameralink</a:t>
                </a:r>
                <a:r>
                  <a:rPr kumimoji="0" lang="en-US" altLang="zh-TW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B3234"/>
                    </a:solidFill>
                    <a:effectLst/>
                    <a:uLnTx/>
                    <a:uFillTx/>
                    <a:latin typeface="Calibri"/>
                    <a:ea typeface="微軟正黑體"/>
                    <a:cs typeface="Calibri"/>
                  </a:rPr>
                  <a:t> base</a:t>
                </a:r>
              </a:p>
            </p:txBody>
          </p:sp>
          <p:pic>
            <p:nvPicPr>
              <p:cNvPr id="88" name="圖片 111">
                <a:extLst>
                  <a:ext uri="{FF2B5EF4-FFF2-40B4-BE49-F238E27FC236}">
                    <a16:creationId xmlns:a16="http://schemas.microsoft.com/office/drawing/2014/main" id="{AC1998EB-A53A-4E9A-99E0-707FC22AFE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44204" y="4773452"/>
                <a:ext cx="528626" cy="268217"/>
              </a:xfrm>
              <a:prstGeom prst="rect">
                <a:avLst/>
              </a:prstGeom>
            </p:spPr>
          </p:pic>
        </p:grpSp>
        <p:sp>
          <p:nvSpPr>
            <p:cNvPr id="86" name="AutoShape 30">
              <a:extLst>
                <a:ext uri="{FF2B5EF4-FFF2-40B4-BE49-F238E27FC236}">
                  <a16:creationId xmlns:a16="http://schemas.microsoft.com/office/drawing/2014/main" id="{81934539-2D80-480F-A1BA-044E065EB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7731" y="3823965"/>
              <a:ext cx="210296" cy="21590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l" defTabSz="6731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" panose="020B0504030602030204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89" name="AutoShape 11">
            <a:extLst>
              <a:ext uri="{FF2B5EF4-FFF2-40B4-BE49-F238E27FC236}">
                <a16:creationId xmlns:a16="http://schemas.microsoft.com/office/drawing/2014/main" id="{63B11523-EF30-4E09-A4A2-0440D140B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86" y="4507648"/>
            <a:ext cx="891193" cy="118131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  <a:sym typeface="Gill Sans" charset="0"/>
            </a:endParaRPr>
          </a:p>
        </p:txBody>
      </p:sp>
      <p:sp>
        <p:nvSpPr>
          <p:cNvPr id="90" name="文字方塊 41">
            <a:extLst>
              <a:ext uri="{FF2B5EF4-FFF2-40B4-BE49-F238E27FC236}">
                <a16:creationId xmlns:a16="http://schemas.microsoft.com/office/drawing/2014/main" id="{1B8E0B50-0B0B-4686-B4F8-F93F5E93EDAA}"/>
              </a:ext>
            </a:extLst>
          </p:cNvPr>
          <p:cNvSpPr txBox="1"/>
          <p:nvPr/>
        </p:nvSpPr>
        <p:spPr>
          <a:xfrm>
            <a:off x="736359" y="4929026"/>
            <a:ext cx="911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+mn-cs"/>
              </a:rPr>
              <a:t>1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+mn-cs"/>
              </a:rPr>
              <a:t> 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+mn-cs"/>
              </a:rPr>
              <a:t>Gb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1" name="群組 19">
            <a:extLst>
              <a:ext uri="{FF2B5EF4-FFF2-40B4-BE49-F238E27FC236}">
                <a16:creationId xmlns:a16="http://schemas.microsoft.com/office/drawing/2014/main" id="{6B016E71-370E-45BC-9506-AF6B8CCB34AB}"/>
              </a:ext>
            </a:extLst>
          </p:cNvPr>
          <p:cNvGrpSpPr/>
          <p:nvPr/>
        </p:nvGrpSpPr>
        <p:grpSpPr>
          <a:xfrm>
            <a:off x="746809" y="3234818"/>
            <a:ext cx="891939" cy="1181310"/>
            <a:chOff x="536497" y="3243962"/>
            <a:chExt cx="891939" cy="1181310"/>
          </a:xfrm>
        </p:grpSpPr>
        <p:sp>
          <p:nvSpPr>
            <p:cNvPr id="92" name="AutoShape 11">
              <a:extLst>
                <a:ext uri="{FF2B5EF4-FFF2-40B4-BE49-F238E27FC236}">
                  <a16:creationId xmlns:a16="http://schemas.microsoft.com/office/drawing/2014/main" id="{B9C3BDAA-F2FC-4C0A-8B1E-4C21737F5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97" y="3243962"/>
              <a:ext cx="891939" cy="1181310"/>
            </a:xfrm>
            <a:prstGeom prst="flowChartAlternateProcess">
              <a:avLst/>
            </a:prstGeom>
            <a:solidFill>
              <a:schemeClr val="tx2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vert="vert" wrap="none" lIns="91399" tIns="0" rIns="91399" bIns="0" anchor="ctr" anchorCtr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  <a:sym typeface="Gill Sans" charset="0"/>
              </a:endParaRPr>
            </a:p>
          </p:txBody>
        </p:sp>
        <p:sp>
          <p:nvSpPr>
            <p:cNvPr id="93" name="文字方塊 43">
              <a:extLst>
                <a:ext uri="{FF2B5EF4-FFF2-40B4-BE49-F238E27FC236}">
                  <a16:creationId xmlns:a16="http://schemas.microsoft.com/office/drawing/2014/main" id="{3945D65D-B880-441E-B736-756F9D311BA9}"/>
                </a:ext>
              </a:extLst>
            </p:cNvPr>
            <p:cNvSpPr txBox="1"/>
            <p:nvPr/>
          </p:nvSpPr>
          <p:spPr>
            <a:xfrm>
              <a:off x="540079" y="3680875"/>
              <a:ext cx="8837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微軟正黑體"/>
                  <a:cs typeface="+mn-cs"/>
                </a:rPr>
                <a:t>10 Gb</a:t>
              </a:r>
              <a:endPara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94" name="AutoShape 11">
            <a:extLst>
              <a:ext uri="{FF2B5EF4-FFF2-40B4-BE49-F238E27FC236}">
                <a16:creationId xmlns:a16="http://schemas.microsoft.com/office/drawing/2014/main" id="{E0A94AF8-8F50-4F7B-B8C0-CF44D8409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10" y="1917554"/>
            <a:ext cx="891938" cy="1181310"/>
          </a:xfrm>
          <a:prstGeom prst="flowChartAlternateProcess">
            <a:avLst/>
          </a:prstGeom>
          <a:solidFill>
            <a:schemeClr val="tx2"/>
          </a:solidFill>
          <a:ln w="12700" algn="ctr">
            <a:noFill/>
            <a:miter lim="800000"/>
            <a:headEnd/>
            <a:tailEnd/>
          </a:ln>
          <a:effectLst/>
        </p:spPr>
        <p:txBody>
          <a:bodyPr vert="vert" wrap="none" lIns="91399" tIns="0" rIns="91399" bIns="0" anchor="ctr" anchorCtr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  <a:sym typeface="Gill Sans" charset="0"/>
            </a:endParaRPr>
          </a:p>
        </p:txBody>
      </p:sp>
      <p:sp>
        <p:nvSpPr>
          <p:cNvPr id="95" name="文字方塊 45">
            <a:extLst>
              <a:ext uri="{FF2B5EF4-FFF2-40B4-BE49-F238E27FC236}">
                <a16:creationId xmlns:a16="http://schemas.microsoft.com/office/drawing/2014/main" id="{A0C81BF6-B3E3-4E02-8357-8072E8E76ED6}"/>
              </a:ext>
            </a:extLst>
          </p:cNvPr>
          <p:cNvSpPr txBox="1"/>
          <p:nvPr/>
        </p:nvSpPr>
        <p:spPr>
          <a:xfrm>
            <a:off x="765661" y="2364235"/>
            <a:ext cx="853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微軟正黑體"/>
                <a:cs typeface="+mn-cs"/>
              </a:rPr>
              <a:t>&gt;10 Gb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微軟正黑體"/>
              <a:cs typeface="+mn-cs"/>
            </a:endParaRPr>
          </a:p>
        </p:txBody>
      </p:sp>
      <p:cxnSp>
        <p:nvCxnSpPr>
          <p:cNvPr id="96" name="直線接點 50">
            <a:extLst>
              <a:ext uri="{FF2B5EF4-FFF2-40B4-BE49-F238E27FC236}">
                <a16:creationId xmlns:a16="http://schemas.microsoft.com/office/drawing/2014/main" id="{0812E94E-BBEB-4F0A-97D6-526F2CCDBAA8}"/>
              </a:ext>
            </a:extLst>
          </p:cNvPr>
          <p:cNvCxnSpPr>
            <a:cxnSpLocks/>
          </p:cNvCxnSpPr>
          <p:nvPr/>
        </p:nvCxnSpPr>
        <p:spPr>
          <a:xfrm>
            <a:off x="1741173" y="3182731"/>
            <a:ext cx="8668208" cy="1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59">
            <a:extLst>
              <a:ext uri="{FF2B5EF4-FFF2-40B4-BE49-F238E27FC236}">
                <a16:creationId xmlns:a16="http://schemas.microsoft.com/office/drawing/2014/main" id="{96B089B9-1675-49F0-B425-C1C348E510C5}"/>
              </a:ext>
            </a:extLst>
          </p:cNvPr>
          <p:cNvCxnSpPr>
            <a:cxnSpLocks/>
          </p:cNvCxnSpPr>
          <p:nvPr/>
        </p:nvCxnSpPr>
        <p:spPr>
          <a:xfrm>
            <a:off x="1741173" y="4461295"/>
            <a:ext cx="8668208" cy="1"/>
          </a:xfrm>
          <a:prstGeom prst="line">
            <a:avLst/>
          </a:prstGeom>
          <a:ln w="28575">
            <a:solidFill>
              <a:srgbClr val="8C909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053391"/>
      </p:ext>
    </p:extLst>
  </p:cSld>
  <p:clrMapOvr>
    <a:masterClrMapping/>
  </p:clrMapOvr>
</p:sld>
</file>

<file path=ppt/theme/theme1.xml><?xml version="1.0" encoding="utf-8"?>
<a:theme xmlns:a="http://schemas.openxmlformats.org/drawingml/2006/main" name="ADLINK 2024 Calibri Light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5" id="{FEAB0B42-C5F0-4410-9F42-7CE57E2072A8}" vid="{1A25AC59-83CA-4040-A9FE-07E6BA8F3632}"/>
    </a:ext>
  </a:extLst>
</a:theme>
</file>

<file path=ppt/theme/theme2.xml><?xml version="1.0" encoding="utf-8"?>
<a:theme xmlns:a="http://schemas.openxmlformats.org/drawingml/2006/main" name="ADLINK 2021 Calibri LightMode">
  <a:themeElements>
    <a:clrScheme name="ADLINK 2021">
      <a:dk1>
        <a:srgbClr val="252C2E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1CB9D8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LINK 2021 Light Mode Calibri_Full" id="{802F38D2-BF6D-4DA0-9088-059CA644A627}" vid="{CD095D9D-697C-4FA5-A4CD-6E688559B96C}"/>
    </a:ext>
  </a:extLst>
</a:theme>
</file>

<file path=ppt/theme/theme3.xml><?xml version="1.0" encoding="utf-8"?>
<a:theme xmlns:a="http://schemas.openxmlformats.org/drawingml/2006/main" name="12_ADLINK 2021 Calibri LightMode">
  <a:themeElements>
    <a:clrScheme name="ADLINK 2021">
      <a:dk1>
        <a:srgbClr val="252C2E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1CB9D8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LINK 2021 Light Mode Calibri_Short" id="{EAA75723-B58A-441B-8727-8E5C71358C67}" vid="{68693CED-C29A-4549-A771-AACC2CC03CFC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414BCFF92CD46A9854A182EA5BF58" ma:contentTypeVersion="18" ma:contentTypeDescription="Create a new document." ma:contentTypeScope="" ma:versionID="016978ea2323d4ae9dc3ebe41f721e76">
  <xsd:schema xmlns:xsd="http://www.w3.org/2001/XMLSchema" xmlns:xs="http://www.w3.org/2001/XMLSchema" xmlns:p="http://schemas.microsoft.com/office/2006/metadata/properties" xmlns:ns2="cf928fcc-0963-4efb-aff5-27bcc6b9efc5" xmlns:ns3="330ddd93-4141-49eb-91eb-1493bb911698" xmlns:ns4="f4a4b836-8631-4979-9f94-26b6da803304" targetNamespace="http://schemas.microsoft.com/office/2006/metadata/properties" ma:root="true" ma:fieldsID="7d78a0e955c81f153c96cb58ca252261" ns2:_="" ns3:_="" ns4:_="">
    <xsd:import namespace="cf928fcc-0963-4efb-aff5-27bcc6b9efc5"/>
    <xsd:import namespace="330ddd93-4141-49eb-91eb-1493bb911698"/>
    <xsd:import namespace="f4a4b836-8631-4979-9f94-26b6da8033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928fcc-0963-4efb-aff5-27bcc6b9e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03d404d-d69f-4e96-b93d-6aa458f7e5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0ddd93-4141-49eb-91eb-1493bb91169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4b836-8631-4979-9f94-26b6da80330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f06b4f5-c890-4565-942d-6b2d88d427f2}" ma:internalName="TaxCatchAll" ma:showField="CatchAllData" ma:web="f4a4b836-8631-4979-9f94-26b6da8033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a4b836-8631-4979-9f94-26b6da803304" xsi:nil="true"/>
    <lcf76f155ced4ddcb4097134ff3c332f xmlns="cf928fcc-0963-4efb-aff5-27bcc6b9ef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006C231-CC31-4CC9-8188-BC648983E6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D62BA1-4775-4CB9-AD81-13DAE8EB7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928fcc-0963-4efb-aff5-27bcc6b9efc5"/>
    <ds:schemaRef ds:uri="330ddd93-4141-49eb-91eb-1493bb911698"/>
    <ds:schemaRef ds:uri="f4a4b836-8631-4979-9f94-26b6da803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05FB6A-5EDA-459B-9B02-94F1D048918D}">
  <ds:schemaRefs>
    <ds:schemaRef ds:uri="http://schemas.openxmlformats.org/package/2006/metadata/core-properties"/>
    <ds:schemaRef ds:uri="http://purl.org/dc/terms/"/>
    <ds:schemaRef ds:uri="330ddd93-4141-49eb-91eb-1493bb911698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f4a4b836-8631-4979-9f94-26b6da803304"/>
    <ds:schemaRef ds:uri="cf928fcc-0963-4efb-aff5-27bcc6b9efc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IST_NPL_roadmap_2025</Template>
  <TotalTime>391</TotalTime>
  <Words>726</Words>
  <Application>Microsoft Office PowerPoint</Application>
  <PresentationFormat>寬螢幕</PresentationFormat>
  <Paragraphs>207</Paragraphs>
  <Slides>10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10</vt:i4>
      </vt:variant>
    </vt:vector>
  </HeadingPairs>
  <TitlesOfParts>
    <vt:vector size="13" baseType="lpstr">
      <vt:lpstr>ADLINK 2024 Calibri LightMode</vt:lpstr>
      <vt:lpstr>ADLINK 2021 Calibri LightMode</vt:lpstr>
      <vt:lpstr>12_ADLINK 2021 Calibri LightMode</vt:lpstr>
      <vt:lpstr>2025 IST NPL List &amp; Product Roadmap (Q4 update)</vt:lpstr>
      <vt:lpstr>2025 IST NPL Schedule </vt:lpstr>
      <vt:lpstr>Smart Machine </vt:lpstr>
      <vt:lpstr>Motion &amp; I/O Roadmap</vt:lpstr>
      <vt:lpstr>Open Instrument </vt:lpstr>
      <vt:lpstr>PXI Roadmap </vt:lpstr>
      <vt:lpstr>DAQ &amp; Gateway Roadmap</vt:lpstr>
      <vt:lpstr>Edge Vision</vt:lpstr>
      <vt:lpstr>Frame Grabber Roadmap 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IST NPL List &amp; Product Roadmap (Q3 update)</dc:title>
  <dc:creator>Anita Pan</dc:creator>
  <cp:lastModifiedBy>Winnie Tsai</cp:lastModifiedBy>
  <cp:revision>48</cp:revision>
  <dcterms:created xsi:type="dcterms:W3CDTF">2024-12-03T00:33:26Z</dcterms:created>
  <dcterms:modified xsi:type="dcterms:W3CDTF">2025-10-11T00:46:45Z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0x010100B9C414BCFF92CD46A9854A182EA5BF58</vt:lpwstr>
  </property>
  <property fmtid="{D5CDD505-2E9C-101B-9397-08002B2CF9AE}" pid="3" name="MediaServiceImageTags">
    <vt:lpwstr/>
  </property>
</Properties>
</file>