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</p:sldMasterIdLst>
  <p:notesMasterIdLst>
    <p:notesMasterId r:id="rId13"/>
  </p:notesMasterIdLst>
  <p:handoutMasterIdLst>
    <p:handoutMasterId r:id="rId14"/>
  </p:handoutMasterIdLst>
  <p:sldIdLst>
    <p:sldId id="358" r:id="rId5"/>
    <p:sldId id="2147469632" r:id="rId6"/>
    <p:sldId id="264" r:id="rId7"/>
    <p:sldId id="2147469612" r:id="rId8"/>
    <p:sldId id="260" r:id="rId9"/>
    <p:sldId id="261" r:id="rId10"/>
    <p:sldId id="2147469633" r:id="rId11"/>
    <p:sldId id="386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CCFF"/>
    <a:srgbClr val="9797FF"/>
    <a:srgbClr val="D9D9D9"/>
    <a:srgbClr val="0000FF"/>
    <a:srgbClr val="4747FF"/>
    <a:srgbClr val="6DD9FF"/>
    <a:srgbClr val="D5B9FF"/>
    <a:srgbClr val="0099FF"/>
    <a:srgbClr val="00F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575" autoAdjust="0"/>
  </p:normalViewPr>
  <p:slideViewPr>
    <p:cSldViewPr snapToGrid="0" snapToObjects="1">
      <p:cViewPr varScale="1">
        <p:scale>
          <a:sx n="84" d="100"/>
          <a:sy n="84" d="100"/>
        </p:scale>
        <p:origin x="629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31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A0788-50B3-4DA9-882C-AC10D6D61C0B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10FA7-8D31-4752-A343-9E8DD9716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1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4706-FB65-45BC-81D0-E86E3CE9C3B7}" type="datetimeFigureOut">
              <a:rPr lang="zh-TW" altLang="en-US" smtClean="0"/>
              <a:t>2026/5/4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1D6C6-7229-4E84-91C2-06A3FDF2E6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12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1D6C6-7229-4E84-91C2-06A3FDF2E69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4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1D6C6-7229-4E84-91C2-06A3FDF2E69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1400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3339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36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3A992FA-8160-46A3-AA44-00EDEE888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7" name="文字版面配置區 13">
            <a:extLst>
              <a:ext uri="{FF2B5EF4-FFF2-40B4-BE49-F238E27FC236}">
                <a16:creationId xmlns:a16="http://schemas.microsoft.com/office/drawing/2014/main" id="{6A4DC294-6A67-463E-AE90-8D13700EEE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84078C32-A714-404D-B18C-414A7CD304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48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 baseline="0">
                <a:solidFill>
                  <a:schemeClr val="bg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F333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6169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5121275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 baseline="0">
                <a:solidFill>
                  <a:schemeClr val="bg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1" hasCustomPrompt="1"/>
          </p:nvPr>
        </p:nvSpPr>
        <p:spPr>
          <a:xfrm>
            <a:off x="6232525" y="1697038"/>
            <a:ext cx="5121275" cy="4446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9963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2419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CF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2">
            <a:extLst>
              <a:ext uri="{FF2B5EF4-FFF2-40B4-BE49-F238E27FC236}">
                <a16:creationId xmlns:a16="http://schemas.microsoft.com/office/drawing/2014/main" id="{CB014EA1-5270-483A-AFFF-79DC9E82C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0534" y="2742645"/>
            <a:ext cx="5470382" cy="113347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BE4240B-5B32-4EA1-8075-9536D3B4538B}"/>
              </a:ext>
            </a:extLst>
          </p:cNvPr>
          <p:cNvSpPr/>
          <p:nvPr userDrawn="1"/>
        </p:nvSpPr>
        <p:spPr>
          <a:xfrm>
            <a:off x="2845853" y="2703593"/>
            <a:ext cx="1560777" cy="749590"/>
          </a:xfrm>
          <a:custGeom>
            <a:avLst/>
            <a:gdLst/>
            <a:ahLst/>
            <a:cxnLst/>
            <a:rect l="l" t="t" r="r" b="b"/>
            <a:pathLst>
              <a:path w="701383" h="372524">
                <a:moveTo>
                  <a:pt x="498183" y="0"/>
                </a:moveTo>
                <a:lnTo>
                  <a:pt x="0" y="0"/>
                </a:lnTo>
                <a:lnTo>
                  <a:pt x="203200" y="372524"/>
                </a:lnTo>
                <a:lnTo>
                  <a:pt x="701383" y="372524"/>
                </a:lnTo>
                <a:lnTo>
                  <a:pt x="498183" y="0"/>
                </a:lnTo>
                <a:close/>
              </a:path>
            </a:pathLst>
          </a:cu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F13041-4C47-4743-8345-A1C11E012A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7213" y="2797912"/>
            <a:ext cx="758056" cy="560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altLang="zh-TW" dirty="0"/>
              <a:t>01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67AEBD-76F0-4ABD-94CA-1A3BC0F241AF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BFC1C3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</p:spTree>
    <p:extLst>
      <p:ext uri="{BB962C8B-B14F-4D97-AF65-F5344CB8AC3E}">
        <p14:creationId xmlns:p14="http://schemas.microsoft.com/office/powerpoint/2010/main" val="278238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A7A9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2">
            <a:extLst>
              <a:ext uri="{FF2B5EF4-FFF2-40B4-BE49-F238E27FC236}">
                <a16:creationId xmlns:a16="http://schemas.microsoft.com/office/drawing/2014/main" id="{CB014EA1-5270-483A-AFFF-79DC9E82C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0534" y="2742645"/>
            <a:ext cx="5470382" cy="113347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BE4240B-5B32-4EA1-8075-9536D3B4538B}"/>
              </a:ext>
            </a:extLst>
          </p:cNvPr>
          <p:cNvSpPr/>
          <p:nvPr userDrawn="1"/>
        </p:nvSpPr>
        <p:spPr>
          <a:xfrm>
            <a:off x="2845853" y="2703593"/>
            <a:ext cx="1560777" cy="749590"/>
          </a:xfrm>
          <a:custGeom>
            <a:avLst/>
            <a:gdLst/>
            <a:ahLst/>
            <a:cxnLst/>
            <a:rect l="l" t="t" r="r" b="b"/>
            <a:pathLst>
              <a:path w="701383" h="372524">
                <a:moveTo>
                  <a:pt x="498183" y="0"/>
                </a:moveTo>
                <a:lnTo>
                  <a:pt x="0" y="0"/>
                </a:lnTo>
                <a:lnTo>
                  <a:pt x="203200" y="372524"/>
                </a:lnTo>
                <a:lnTo>
                  <a:pt x="701383" y="372524"/>
                </a:lnTo>
                <a:lnTo>
                  <a:pt x="498183" y="0"/>
                </a:lnTo>
                <a:close/>
              </a:path>
            </a:pathLst>
          </a:custGeom>
          <a:solidFill>
            <a:srgbClr val="CF3339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F13041-4C47-4743-8345-A1C11E012A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7213" y="2797912"/>
            <a:ext cx="758056" cy="560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altLang="zh-TW" dirty="0"/>
              <a:t>01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AFDCD21-4394-4D46-9B61-447BE8B091C7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</p:spTree>
    <p:extLst>
      <p:ext uri="{BB962C8B-B14F-4D97-AF65-F5344CB8AC3E}">
        <p14:creationId xmlns:p14="http://schemas.microsoft.com/office/powerpoint/2010/main" val="1526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2">
            <a:extLst>
              <a:ext uri="{FF2B5EF4-FFF2-40B4-BE49-F238E27FC236}">
                <a16:creationId xmlns:a16="http://schemas.microsoft.com/office/drawing/2014/main" id="{CB014EA1-5270-483A-AFFF-79DC9E82C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0534" y="2742645"/>
            <a:ext cx="5470382" cy="113347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BE4240B-5B32-4EA1-8075-9536D3B4538B}"/>
              </a:ext>
            </a:extLst>
          </p:cNvPr>
          <p:cNvSpPr/>
          <p:nvPr userDrawn="1"/>
        </p:nvSpPr>
        <p:spPr>
          <a:xfrm>
            <a:off x="2845853" y="2703593"/>
            <a:ext cx="1560777" cy="749590"/>
          </a:xfrm>
          <a:custGeom>
            <a:avLst/>
            <a:gdLst/>
            <a:ahLst/>
            <a:cxnLst/>
            <a:rect l="l" t="t" r="r" b="b"/>
            <a:pathLst>
              <a:path w="701383" h="372524">
                <a:moveTo>
                  <a:pt x="498183" y="0"/>
                </a:moveTo>
                <a:lnTo>
                  <a:pt x="0" y="0"/>
                </a:lnTo>
                <a:lnTo>
                  <a:pt x="203200" y="372524"/>
                </a:lnTo>
                <a:lnTo>
                  <a:pt x="701383" y="372524"/>
                </a:lnTo>
                <a:lnTo>
                  <a:pt x="498183" y="0"/>
                </a:lnTo>
                <a:close/>
              </a:path>
            </a:pathLst>
          </a:custGeom>
          <a:solidFill>
            <a:srgbClr val="CF3339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F13041-4C47-4743-8345-A1C11E012A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7213" y="2797912"/>
            <a:ext cx="758056" cy="560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altLang="zh-TW" dirty="0"/>
              <a:t>01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5972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1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10DAA353-D7D1-449A-805A-5460A19DC826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CF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8A6229A-D5F9-44CB-A8CC-89D60EF06175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20" name="文字版面配置區 2">
            <a:extLst>
              <a:ext uri="{FF2B5EF4-FFF2-40B4-BE49-F238E27FC236}">
                <a16:creationId xmlns:a16="http://schemas.microsoft.com/office/drawing/2014/main" id="{778D21D0-60EC-4C0C-B440-2427F69D97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1803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2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407E8A86-5579-465B-9350-7BB8178F8530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7" name="圖形 5">
            <a:extLst>
              <a:ext uri="{FF2B5EF4-FFF2-40B4-BE49-F238E27FC236}">
                <a16:creationId xmlns:a16="http://schemas.microsoft.com/office/drawing/2014/main" id="{11656FC8-974F-4914-B3C6-01D6CE9ED32B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BFC1C3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E2E4BAB5-5911-4D41-ACFD-AC783796D1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5394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3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BFC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BFC1C3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0934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4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FBA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BAD3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1151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3600" b="1" baseline="0">
                <a:solidFill>
                  <a:srgbClr val="CF3339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3339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2EFA1FE-8C7D-4A57-8094-3863956C69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3BFC65E-3F7C-40E9-98B3-2C925DE35E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863D1DC6-AC44-4429-B0F2-34B6622626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3663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5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009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97A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9615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6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0065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7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4C3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C3D36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0444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Divider 8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C867440-423C-48FB-8102-46BC2AD96362}"/>
              </a:ext>
            </a:extLst>
          </p:cNvPr>
          <p:cNvSpPr/>
          <p:nvPr userDrawn="1"/>
        </p:nvSpPr>
        <p:spPr>
          <a:xfrm>
            <a:off x="0" y="5600700"/>
            <a:ext cx="12192000" cy="1257300"/>
          </a:xfrm>
          <a:prstGeom prst="rect">
            <a:avLst/>
          </a:prstGeom>
          <a:solidFill>
            <a:srgbClr val="2B3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圖形 5">
            <a:extLst>
              <a:ext uri="{FF2B5EF4-FFF2-40B4-BE49-F238E27FC236}">
                <a16:creationId xmlns:a16="http://schemas.microsoft.com/office/drawing/2014/main" id="{D7907873-35E5-4C58-AB4C-1906960AAA3D}"/>
              </a:ext>
            </a:extLst>
          </p:cNvPr>
          <p:cNvSpPr/>
          <p:nvPr userDrawn="1"/>
        </p:nvSpPr>
        <p:spPr>
          <a:xfrm>
            <a:off x="1" y="5053409"/>
            <a:ext cx="6819900" cy="1056482"/>
          </a:xfrm>
          <a:custGeom>
            <a:avLst/>
            <a:gdLst>
              <a:gd name="connsiteX0" fmla="*/ 0 w 6353175"/>
              <a:gd name="connsiteY0" fmla="*/ 960692 h 952500"/>
              <a:gd name="connsiteX1" fmla="*/ 5895785 w 6353175"/>
              <a:gd name="connsiteY1" fmla="*/ 960692 h 952500"/>
              <a:gd name="connsiteX2" fmla="*/ 6358509 w 6353175"/>
              <a:gd name="connsiteY2" fmla="*/ 0 h 952500"/>
              <a:gd name="connsiteX3" fmla="*/ 0 w 6353175"/>
              <a:gd name="connsiteY3" fmla="*/ 0 h 952500"/>
              <a:gd name="connsiteX4" fmla="*/ 0 w 6353175"/>
              <a:gd name="connsiteY4" fmla="*/ 960692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75" h="952500">
                <a:moveTo>
                  <a:pt x="0" y="960692"/>
                </a:moveTo>
                <a:lnTo>
                  <a:pt x="5895785" y="960692"/>
                </a:lnTo>
                <a:lnTo>
                  <a:pt x="6358509" y="0"/>
                </a:lnTo>
                <a:lnTo>
                  <a:pt x="0" y="0"/>
                </a:lnTo>
                <a:lnTo>
                  <a:pt x="0" y="960692"/>
                </a:lnTo>
                <a:close/>
              </a:path>
            </a:pathLst>
          </a:custGeom>
          <a:solidFill>
            <a:srgbClr val="510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5100A2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98D828C-4352-4CBE-9567-E5F5C2E5FC08}"/>
              </a:ext>
            </a:extLst>
          </p:cNvPr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B8EB802F-B8E7-42E6-B1CB-B5EDC023B7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310188"/>
            <a:ext cx="4953000" cy="5429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970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dirty="0"/>
              <a:t>Click to add text</a:t>
            </a:r>
            <a:endParaRPr lang="x-none" altLang="zh-TW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0CF87D9-D0D0-45F4-983F-BC7F98E4BED5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419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CF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AI</a:t>
            </a:r>
            <a:r>
              <a:rPr lang="zh-TW" altLang="en-US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1379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F333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8"/>
            <a:ext cx="5365955" cy="567349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0884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884175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48FEAA0-0E7D-4B4E-8CB5-D71FBBF8FF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4173" y="1"/>
            <a:ext cx="5877825" cy="61435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A4DBA94-066F-40F0-889C-01DCD1CD329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210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428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324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A11B36F-F75F-496A-9EDD-54927C8498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0738679-FBE3-464F-BC5A-A0B2BE8249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5A174604-EED1-4A15-B9BB-FB1B2AFA58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3093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607290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607290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9" y="4607289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1697038"/>
            <a:ext cx="10509250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98946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F3339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112218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106062"/>
            <a:ext cx="3370233" cy="376287"/>
          </a:xfrm>
          <a:prstGeom prst="rect">
            <a:avLst/>
          </a:prstGeom>
          <a:solidFill>
            <a:srgbClr val="CF3339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9223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146363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F3339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75630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8" y="4124017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1697038"/>
            <a:ext cx="10509250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1408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 1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460" y="51384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CF3339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0BEBF318-5C88-40EE-A9E4-07459839F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797" y="3826855"/>
            <a:ext cx="4827309" cy="79132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402D9C7-3284-43F7-BAA8-3EBC1E4FFB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797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52881D-0191-4496-81B8-7CE9C0AC9B82}"/>
              </a:ext>
            </a:extLst>
          </p:cNvPr>
          <p:cNvSpPr/>
          <p:nvPr userDrawn="1"/>
        </p:nvSpPr>
        <p:spPr>
          <a:xfrm>
            <a:off x="0" y="3826855"/>
            <a:ext cx="341745" cy="794327"/>
          </a:xfrm>
          <a:prstGeom prst="rect">
            <a:avLst/>
          </a:prstGeom>
          <a:solidFill>
            <a:srgbClr val="CF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EFBC760-1F5D-464F-AC46-E260A4B955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80460" y="54579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B2DDF7A-673B-4722-BEAE-2B549FE268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0716" y="5136056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CF3339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4AACE16-0614-4850-A397-ACC514E966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50716" y="5455575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747BB8B-703B-469C-BDC0-AD77D29416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20972" y="51315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CF3339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68C49B1E-3533-4D30-975E-CEBEC21C87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2309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0F104E-62DB-44F6-807B-64BE48B039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0972" y="54510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FAFEEDB-7460-4AC1-BEAC-1214279601C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02053" y="5131537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0991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 2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460" y="51384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97A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0BEBF318-5C88-40EE-A9E4-07459839F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797" y="3826855"/>
            <a:ext cx="4827309" cy="79132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402D9C7-3284-43F7-BAA8-3EBC1E4FFB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797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52881D-0191-4496-81B8-7CE9C0AC9B82}"/>
              </a:ext>
            </a:extLst>
          </p:cNvPr>
          <p:cNvSpPr/>
          <p:nvPr userDrawn="1"/>
        </p:nvSpPr>
        <p:spPr>
          <a:xfrm>
            <a:off x="0" y="3823856"/>
            <a:ext cx="341745" cy="794327"/>
          </a:xfrm>
          <a:prstGeom prst="rect">
            <a:avLst/>
          </a:prstGeom>
          <a:solidFill>
            <a:srgbClr val="009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97A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EFBC760-1F5D-464F-AC46-E260A4B955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80460" y="54579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B2DDF7A-673B-4722-BEAE-2B549FE268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0716" y="5136056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97A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4AACE16-0614-4850-A397-ACC514E966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50716" y="5455575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747BB8B-703B-469C-BDC0-AD77D29416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20972" y="51315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97A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68C49B1E-3533-4D30-975E-CEBEC21C87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2309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0F104E-62DB-44F6-807B-64BE48B039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0972" y="54510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FAFEEDB-7460-4AC1-BEAC-1214279601C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02053" y="5131537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0003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 3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460" y="51384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70C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0BEBF318-5C88-40EE-A9E4-07459839F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797" y="3826855"/>
            <a:ext cx="4827309" cy="79132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402D9C7-3284-43F7-BAA8-3EBC1E4FFB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797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52881D-0191-4496-81B8-7CE9C0AC9B82}"/>
              </a:ext>
            </a:extLst>
          </p:cNvPr>
          <p:cNvSpPr/>
          <p:nvPr userDrawn="1"/>
        </p:nvSpPr>
        <p:spPr>
          <a:xfrm>
            <a:off x="0" y="3823856"/>
            <a:ext cx="341745" cy="79432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EFBC760-1F5D-464F-AC46-E260A4B955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80460" y="54579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B2DDF7A-673B-4722-BEAE-2B549FE268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0716" y="5136056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70C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4AACE16-0614-4850-A397-ACC514E966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50716" y="5455575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747BB8B-703B-469C-BDC0-AD77D29416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20972" y="51315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70C0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68C49B1E-3533-4D30-975E-CEBEC21C87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2309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0F104E-62DB-44F6-807B-64BE48B039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0972" y="54510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FAFEEDB-7460-4AC1-BEAC-1214279601C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02053" y="5131537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2323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 4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460" y="51384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C3D36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0BEBF318-5C88-40EE-A9E4-07459839F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797" y="3826855"/>
            <a:ext cx="4827309" cy="791328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402D9C7-3284-43F7-BAA8-3EBC1E4FFB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797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52881D-0191-4496-81B8-7CE9C0AC9B82}"/>
              </a:ext>
            </a:extLst>
          </p:cNvPr>
          <p:cNvSpPr/>
          <p:nvPr userDrawn="1"/>
        </p:nvSpPr>
        <p:spPr>
          <a:xfrm>
            <a:off x="0" y="3823856"/>
            <a:ext cx="341745" cy="794327"/>
          </a:xfrm>
          <a:prstGeom prst="rect">
            <a:avLst/>
          </a:prstGeom>
          <a:solidFill>
            <a:srgbClr val="4C3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EFBC760-1F5D-464F-AC46-E260A4B955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80460" y="54579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B2DDF7A-673B-4722-BEAE-2B549FE268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0716" y="5136056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C3D36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4AACE16-0614-4850-A397-ACC514E966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50716" y="5455575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747BB8B-703B-469C-BDC0-AD77D29416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20972" y="51315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4C3D36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68C49B1E-3533-4D30-975E-CEBEC21C87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2309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0F104E-62DB-44F6-807B-64BE48B039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0972" y="54510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FAFEEDB-7460-4AC1-BEAC-1214279601C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02053" y="5131537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7587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s 5">
    <p:bg>
      <p:bgPr>
        <a:solidFill>
          <a:srgbClr val="2B3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460" y="51384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5100A2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0BEBF318-5C88-40EE-A9E4-07459839F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797" y="3826855"/>
            <a:ext cx="4827309" cy="79132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402D9C7-3284-43F7-BAA8-3EBC1E4FFB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797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052881D-0191-4496-81B8-7CE9C0AC9B82}"/>
              </a:ext>
            </a:extLst>
          </p:cNvPr>
          <p:cNvSpPr/>
          <p:nvPr userDrawn="1"/>
        </p:nvSpPr>
        <p:spPr>
          <a:xfrm>
            <a:off x="0" y="3823856"/>
            <a:ext cx="341745" cy="794327"/>
          </a:xfrm>
          <a:prstGeom prst="rect">
            <a:avLst/>
          </a:prstGeom>
          <a:solidFill>
            <a:srgbClr val="510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EFBC760-1F5D-464F-AC46-E260A4B955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80460" y="54579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B2DDF7A-673B-4722-BEAE-2B549FE268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50716" y="5136056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5100A2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4AACE16-0614-4850-A397-ACC514E966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50716" y="5455575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747BB8B-703B-469C-BDC0-AD77D29416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20972" y="5131537"/>
            <a:ext cx="2161981" cy="309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5100A2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68C49B1E-3533-4D30-975E-CEBEC21C87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2309" y="5136056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0F104E-62DB-44F6-807B-64BE48B039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20972" y="5451056"/>
            <a:ext cx="2161981" cy="585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FAFEEDB-7460-4AC1-BEAC-1214279601C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02053" y="5131537"/>
            <a:ext cx="900000" cy="900000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0649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9062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CF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45899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8" name="內容版面配置區 4">
            <a:extLst>
              <a:ext uri="{FF2B5EF4-FFF2-40B4-BE49-F238E27FC236}">
                <a16:creationId xmlns:a16="http://schemas.microsoft.com/office/drawing/2014/main" id="{757B4639-798E-4071-B4D1-87AB95C1F1B6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564438" y="480068"/>
            <a:ext cx="4327525" cy="55347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7623307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454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4318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8" name="內容版面配置區 4">
            <a:extLst>
              <a:ext uri="{FF2B5EF4-FFF2-40B4-BE49-F238E27FC236}">
                <a16:creationId xmlns:a16="http://schemas.microsoft.com/office/drawing/2014/main" id="{2669B8F4-6857-4DB2-B00F-4158F7E9E9D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564438" y="480068"/>
            <a:ext cx="4327525" cy="55347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57570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49A289-2188-4BF2-81C4-898752147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2E96D05-3113-4390-92A1-7EFE7EC36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172530F-CC29-4972-A36B-95CEF5C806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6568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5898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bg1"/>
              </a:solidFill>
            </a:endParaRPr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22335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2049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0148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51650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CF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51740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62284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29470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57567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9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579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bg>
      <p:bgPr>
        <a:solidFill>
          <a:srgbClr val="CF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196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1" name="矩形 10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AI</a:t>
            </a:r>
            <a:r>
              <a:rPr lang="zh-TW" altLang="en-US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Computing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2DF797C-9939-408F-A82D-F498BC68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38C6EE23-D2BA-4CD5-BCF3-1695C92690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8" name="文字版面配置區 13">
            <a:extLst>
              <a:ext uri="{FF2B5EF4-FFF2-40B4-BE49-F238E27FC236}">
                <a16:creationId xmlns:a16="http://schemas.microsoft.com/office/drawing/2014/main" id="{8373CCD7-8F8E-446A-871F-3DA8CF7A82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85785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22472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4C3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24590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510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383193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9D9D9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887147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Tech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97A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1977A6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49A289-2188-4BF2-81C4-898752147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2E96D05-3113-4390-92A1-7EFE7EC36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172530F-CC29-4972-A36B-95CEF5C806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03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wa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5EA8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28C5D9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49A289-2188-4BF2-81C4-898752147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2E96D05-3113-4390-92A1-7EFE7EC36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172530F-CC29-4972-A36B-95CEF5C806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1254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C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4C3D36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A6A4A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49A289-2188-4BF2-81C4-898752147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2E96D05-3113-4390-92A1-7EFE7EC36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172530F-CC29-4972-A36B-95CEF5C806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521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ming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5100A2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662F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49A289-2188-4BF2-81C4-898752147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49" y="152927"/>
            <a:ext cx="2632529" cy="1029600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2E96D05-3113-4390-92A1-7EFE7EC36A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1285875"/>
            <a:ext cx="8437166" cy="5572125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172530F-CC29-4972-A36B-95CEF5C806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22589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121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CF3339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chemeClr val="bg2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</a:t>
            </a:r>
            <a:r>
              <a:rPr lang="zh-TW" altLang="en-US" sz="1200" dirty="0">
                <a:solidFill>
                  <a:schemeClr val="bg2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chemeClr val="bg2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AI Computing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942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5" r:id="rId3"/>
    <p:sldLayoutId id="2147483746" r:id="rId4"/>
    <p:sldLayoutId id="2147483775" r:id="rId5"/>
    <p:sldLayoutId id="2147483817" r:id="rId6"/>
    <p:sldLayoutId id="2147483818" r:id="rId7"/>
    <p:sldLayoutId id="2147483819" r:id="rId8"/>
    <p:sldLayoutId id="2147483820" r:id="rId9"/>
    <p:sldLayoutId id="2147483801" r:id="rId10"/>
    <p:sldLayoutId id="2147483804" r:id="rId11"/>
    <p:sldLayoutId id="2147483816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  <p:sldLayoutId id="2147483831" r:id="rId23"/>
    <p:sldLayoutId id="2147483748" r:id="rId24"/>
    <p:sldLayoutId id="2147483791" r:id="rId25"/>
    <p:sldLayoutId id="2147483759" r:id="rId26"/>
    <p:sldLayoutId id="2147483750" r:id="rId27"/>
    <p:sldLayoutId id="2147483762" r:id="rId28"/>
    <p:sldLayoutId id="2147483761" r:id="rId29"/>
    <p:sldLayoutId id="2147483808" r:id="rId30"/>
    <p:sldLayoutId id="2147483806" r:id="rId31"/>
    <p:sldLayoutId id="2147483832" r:id="rId32"/>
    <p:sldLayoutId id="2147483833" r:id="rId33"/>
    <p:sldLayoutId id="2147483834" r:id="rId34"/>
    <p:sldLayoutId id="2147483835" r:id="rId35"/>
    <p:sldLayoutId id="2147483836" r:id="rId36"/>
    <p:sldLayoutId id="2147483755" r:id="rId37"/>
    <p:sldLayoutId id="2147483777" r:id="rId38"/>
    <p:sldLayoutId id="2147483809" r:id="rId39"/>
    <p:sldLayoutId id="2147483782" r:id="rId40"/>
    <p:sldLayoutId id="2147483784" r:id="rId41"/>
    <p:sldLayoutId id="2147483785" r:id="rId42"/>
    <p:sldLayoutId id="2147483786" r:id="rId43"/>
    <p:sldLayoutId id="2147483794" r:id="rId44"/>
    <p:sldLayoutId id="2147483797" r:id="rId45"/>
    <p:sldLayoutId id="2147483798" r:id="rId46"/>
    <p:sldLayoutId id="2147483799" r:id="rId47"/>
    <p:sldLayoutId id="2147483814" r:id="rId48"/>
    <p:sldLayoutId id="2147483837" r:id="rId49"/>
    <p:sldLayoutId id="2147483838" r:id="rId50"/>
    <p:sldLayoutId id="2147483839" r:id="rId51"/>
    <p:sldLayoutId id="2147483840" r:id="rId52"/>
    <p:sldLayoutId id="2147483843" r:id="rId5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11" Type="http://schemas.openxmlformats.org/officeDocument/2006/relationships/image" Target="../media/image21.png"/><Relationship Id="rId5" Type="http://schemas.openxmlformats.org/officeDocument/2006/relationships/image" Target="../media/image23.png"/><Relationship Id="rId10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23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22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3" Type="http://schemas.openxmlformats.org/officeDocument/2006/relationships/image" Target="../media/image22.png"/><Relationship Id="rId21" Type="http://schemas.openxmlformats.org/officeDocument/2006/relationships/image" Target="../media/image65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7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37.png"/><Relationship Id="rId15" Type="http://schemas.openxmlformats.org/officeDocument/2006/relationships/image" Target="../media/image49.png"/><Relationship Id="rId10" Type="http://schemas.openxmlformats.org/officeDocument/2006/relationships/image" Target="../media/image56.png"/><Relationship Id="rId19" Type="http://schemas.openxmlformats.org/officeDocument/2006/relationships/image" Target="../media/image63.png"/><Relationship Id="rId4" Type="http://schemas.openxmlformats.org/officeDocument/2006/relationships/image" Target="../media/image2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x-none"/>
              <a:t>02</a:t>
            </a:r>
            <a:endParaRPr lang="x-none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0348FB9-9852-49CB-89FC-530F8BBE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60" y="3155769"/>
            <a:ext cx="4312755" cy="801709"/>
          </a:xfrm>
        </p:spPr>
        <p:txBody>
          <a:bodyPr anchor="ctr"/>
          <a:lstStyle/>
          <a:p>
            <a:r>
              <a:rPr lang="en-US" altLang="zh-TW" sz="4000" dirty="0"/>
              <a:t>2026 Q2 Roadmap</a:t>
            </a:r>
            <a:r>
              <a:rPr lang="en-US" altLang="zh-TW" sz="4000" b="0" dirty="0"/>
              <a:t>​</a:t>
            </a:r>
            <a:endParaRPr lang="zh-TW" altLang="en-US" sz="40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4DBFD50-2690-4617-ACF9-2CD15C6CC0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2631" y="4195709"/>
            <a:ext cx="3491366" cy="239161"/>
          </a:xfrm>
        </p:spPr>
        <p:txBody>
          <a:bodyPr anchor="ctr"/>
          <a:lstStyle/>
          <a:p>
            <a:r>
              <a:rPr lang="en-US" altLang="zh-TW" sz="2000" dirty="0">
                <a:latin typeface="+mj-lt"/>
              </a:rPr>
              <a:t>Edge Visualization BU</a:t>
            </a:r>
            <a:endParaRPr lang="zh-TW" altLang="en-US" sz="2000" dirty="0">
              <a:latin typeface="+mj-lt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AA753AC-E05F-46BF-9C4D-6F23C12EDA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464" y="5683973"/>
            <a:ext cx="1696018" cy="159754"/>
          </a:xfrm>
        </p:spPr>
        <p:txBody>
          <a:bodyPr anchor="ctr"/>
          <a:lstStyle/>
          <a:p>
            <a:r>
              <a:rPr lang="en-US" altLang="zh-TW" dirty="0">
                <a:latin typeface="+mj-lt"/>
              </a:rPr>
              <a:t>Apr.7 Update</a:t>
            </a:r>
            <a:endParaRPr lang="zh-TW" altLang="en-US" dirty="0">
              <a:latin typeface="+mj-lt"/>
            </a:endParaRPr>
          </a:p>
        </p:txBody>
      </p:sp>
      <p:pic>
        <p:nvPicPr>
          <p:cNvPr id="9" name="圖片版面配置區 8">
            <a:extLst>
              <a:ext uri="{FF2B5EF4-FFF2-40B4-BE49-F238E27FC236}">
                <a16:creationId xmlns:a16="http://schemas.microsoft.com/office/drawing/2014/main" id="{B3DDD823-4888-4CDB-9AA6-6C4948FA106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r="8040"/>
          <a:stretch>
            <a:fillRect/>
          </a:stretch>
        </p:blipFill>
        <p:spPr>
          <a:xfrm>
            <a:off x="4238625" y="1285875"/>
            <a:ext cx="7953375" cy="5572125"/>
          </a:xfr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7DC73E7-7454-42BA-86F0-040CD783FC6F}"/>
              </a:ext>
            </a:extLst>
          </p:cNvPr>
          <p:cNvCxnSpPr>
            <a:cxnSpLocks/>
          </p:cNvCxnSpPr>
          <p:nvPr/>
        </p:nvCxnSpPr>
        <p:spPr>
          <a:xfrm>
            <a:off x="918464" y="3965944"/>
            <a:ext cx="43127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90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31DFB22-F0FD-41E9-A59B-8BB086FED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2</a:t>
            </a:fld>
            <a:endParaRPr lang="x-none" dirty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28BA6076-4F5C-498E-87B3-7DEF28C65D0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D5D5BA7-3C54-4957-B833-0406E9A71F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3810" y="392633"/>
            <a:ext cx="681233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dirty="0">
                <a:solidFill>
                  <a:srgbClr val="EFFBFF"/>
                </a:solidFill>
                <a:latin typeface="Ubuntu" panose="020B0504030602030204" pitchFamily="34" charset="0"/>
              </a:rPr>
              <a:t>Edge</a:t>
            </a:r>
            <a:r>
              <a:rPr sz="5000" spc="-175" dirty="0">
                <a:solidFill>
                  <a:srgbClr val="EFFBFF"/>
                </a:solidFill>
                <a:latin typeface="Ubuntu" panose="020B0504030602030204" pitchFamily="34" charset="0"/>
              </a:rPr>
              <a:t> </a:t>
            </a:r>
            <a:r>
              <a:rPr sz="5000" dirty="0">
                <a:solidFill>
                  <a:srgbClr val="EFFBFF"/>
                </a:solidFill>
                <a:latin typeface="Ubuntu" panose="020B0504030602030204" pitchFamily="34" charset="0"/>
              </a:rPr>
              <a:t>Visualization</a:t>
            </a:r>
            <a:r>
              <a:rPr sz="5000" spc="-204" dirty="0">
                <a:solidFill>
                  <a:srgbClr val="EFFBFF"/>
                </a:solidFill>
                <a:latin typeface="Ubuntu" panose="020B0504030602030204" pitchFamily="34" charset="0"/>
              </a:rPr>
              <a:t> </a:t>
            </a:r>
            <a:r>
              <a:rPr sz="5000" spc="-25" dirty="0">
                <a:solidFill>
                  <a:srgbClr val="EFFBFF"/>
                </a:solidFill>
                <a:latin typeface="Ubuntu" panose="020B0504030602030204" pitchFamily="34" charset="0"/>
              </a:rPr>
              <a:t>BU</a:t>
            </a:r>
            <a:endParaRPr sz="5000" dirty="0">
              <a:latin typeface="Ubuntu" panose="020B0504030602030204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FCEAF008-786E-473E-9204-22862C4255B6}"/>
              </a:ext>
            </a:extLst>
          </p:cNvPr>
          <p:cNvGrpSpPr/>
          <p:nvPr/>
        </p:nvGrpSpPr>
        <p:grpSpPr>
          <a:xfrm>
            <a:off x="15245" y="1582815"/>
            <a:ext cx="12189460" cy="4366260"/>
            <a:chOff x="0" y="1616963"/>
            <a:chExt cx="12189460" cy="4366260"/>
          </a:xfrm>
        </p:grpSpPr>
        <p:grpSp>
          <p:nvGrpSpPr>
            <p:cNvPr id="8" name="object 4">
              <a:extLst>
                <a:ext uri="{FF2B5EF4-FFF2-40B4-BE49-F238E27FC236}">
                  <a16:creationId xmlns:a16="http://schemas.microsoft.com/office/drawing/2014/main" id="{971ABF09-1CFC-4E76-806B-3754E6CDB6C0}"/>
                </a:ext>
              </a:extLst>
            </p:cNvPr>
            <p:cNvGrpSpPr/>
            <p:nvPr/>
          </p:nvGrpSpPr>
          <p:grpSpPr>
            <a:xfrm>
              <a:off x="0" y="1616963"/>
              <a:ext cx="12189460" cy="4366260"/>
              <a:chOff x="0" y="1616963"/>
              <a:chExt cx="12189460" cy="4366260"/>
            </a:xfrm>
          </p:grpSpPr>
          <p:pic>
            <p:nvPicPr>
              <p:cNvPr id="9" name="object 5">
                <a:extLst>
                  <a:ext uri="{FF2B5EF4-FFF2-40B4-BE49-F238E27FC236}">
                    <a16:creationId xmlns:a16="http://schemas.microsoft.com/office/drawing/2014/main" id="{C3B46759-48D1-4D28-933E-7AACDD11B55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64508" y="1616963"/>
                <a:ext cx="4169664" cy="4366260"/>
              </a:xfrm>
              <a:prstGeom prst="rect">
                <a:avLst/>
              </a:prstGeom>
            </p:spPr>
          </p:pic>
          <p:pic>
            <p:nvPicPr>
              <p:cNvPr id="10" name="object 6">
                <a:extLst>
                  <a:ext uri="{FF2B5EF4-FFF2-40B4-BE49-F238E27FC236}">
                    <a16:creationId xmlns:a16="http://schemas.microsoft.com/office/drawing/2014/main" id="{AADFB161-B915-457D-851E-22E6FE2C886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048" y="1655064"/>
                <a:ext cx="4050791" cy="4328159"/>
              </a:xfrm>
              <a:prstGeom prst="rect">
                <a:avLst/>
              </a:prstGeom>
            </p:spPr>
          </p:pic>
          <p:pic>
            <p:nvPicPr>
              <p:cNvPr id="11" name="object 7">
                <a:extLst>
                  <a:ext uri="{FF2B5EF4-FFF2-40B4-BE49-F238E27FC236}">
                    <a16:creationId xmlns:a16="http://schemas.microsoft.com/office/drawing/2014/main" id="{2679DBA0-95D2-40AF-9FF7-B4E061F1A9FF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44840" y="1616964"/>
                <a:ext cx="3944111" cy="4366259"/>
              </a:xfrm>
              <a:prstGeom prst="rect">
                <a:avLst/>
              </a:prstGeom>
            </p:spPr>
          </p:pic>
          <p:sp>
            <p:nvSpPr>
              <p:cNvPr id="12" name="object 8">
                <a:extLst>
                  <a:ext uri="{FF2B5EF4-FFF2-40B4-BE49-F238E27FC236}">
                    <a16:creationId xmlns:a16="http://schemas.microsoft.com/office/drawing/2014/main" id="{29B33494-F95A-4625-8851-61BCECA34673}"/>
                  </a:ext>
                </a:extLst>
              </p:cNvPr>
              <p:cNvSpPr/>
              <p:nvPr/>
            </p:nvSpPr>
            <p:spPr>
              <a:xfrm>
                <a:off x="0" y="1627631"/>
                <a:ext cx="4064635" cy="4356100"/>
              </a:xfrm>
              <a:custGeom>
                <a:avLst/>
                <a:gdLst/>
                <a:ahLst/>
                <a:cxnLst/>
                <a:rect l="l" t="t" r="r" b="b"/>
                <a:pathLst>
                  <a:path w="4064635" h="4356100">
                    <a:moveTo>
                      <a:pt x="4064507" y="0"/>
                    </a:moveTo>
                    <a:lnTo>
                      <a:pt x="0" y="0"/>
                    </a:lnTo>
                    <a:lnTo>
                      <a:pt x="0" y="4355592"/>
                    </a:lnTo>
                    <a:lnTo>
                      <a:pt x="4064507" y="4355592"/>
                    </a:lnTo>
                    <a:lnTo>
                      <a:pt x="4064507" y="0"/>
                    </a:lnTo>
                    <a:close/>
                  </a:path>
                </a:pathLst>
              </a:custGeom>
              <a:solidFill>
                <a:srgbClr val="158AA1">
                  <a:alpha val="79998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9">
                <a:extLst>
                  <a:ext uri="{FF2B5EF4-FFF2-40B4-BE49-F238E27FC236}">
                    <a16:creationId xmlns:a16="http://schemas.microsoft.com/office/drawing/2014/main" id="{5985BA61-9AFC-441C-959A-13D9601A472C}"/>
                  </a:ext>
                </a:extLst>
              </p:cNvPr>
              <p:cNvSpPr/>
              <p:nvPr/>
            </p:nvSpPr>
            <p:spPr>
              <a:xfrm>
                <a:off x="4053840" y="1616963"/>
                <a:ext cx="4171315" cy="4366260"/>
              </a:xfrm>
              <a:custGeom>
                <a:avLst/>
                <a:gdLst/>
                <a:ahLst/>
                <a:cxnLst/>
                <a:rect l="l" t="t" r="r" b="b"/>
                <a:pathLst>
                  <a:path w="4171315" h="4366260">
                    <a:moveTo>
                      <a:pt x="4171188" y="0"/>
                    </a:moveTo>
                    <a:lnTo>
                      <a:pt x="0" y="0"/>
                    </a:lnTo>
                    <a:lnTo>
                      <a:pt x="0" y="4366260"/>
                    </a:lnTo>
                    <a:lnTo>
                      <a:pt x="4171188" y="4366260"/>
                    </a:lnTo>
                    <a:lnTo>
                      <a:pt x="4171188" y="0"/>
                    </a:lnTo>
                    <a:close/>
                  </a:path>
                </a:pathLst>
              </a:custGeom>
              <a:solidFill>
                <a:srgbClr val="00AFEF">
                  <a:alpha val="79998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0">
                <a:extLst>
                  <a:ext uri="{FF2B5EF4-FFF2-40B4-BE49-F238E27FC236}">
                    <a16:creationId xmlns:a16="http://schemas.microsoft.com/office/drawing/2014/main" id="{ECDD200A-6BAE-4D60-9E6B-CD8DB75C2589}"/>
                  </a:ext>
                </a:extLst>
              </p:cNvPr>
              <p:cNvSpPr/>
              <p:nvPr/>
            </p:nvSpPr>
            <p:spPr>
              <a:xfrm>
                <a:off x="8225028" y="1616963"/>
                <a:ext cx="3959860" cy="4366260"/>
              </a:xfrm>
              <a:custGeom>
                <a:avLst/>
                <a:gdLst/>
                <a:ahLst/>
                <a:cxnLst/>
                <a:rect l="l" t="t" r="r" b="b"/>
                <a:pathLst>
                  <a:path w="3959859" h="4366260">
                    <a:moveTo>
                      <a:pt x="3954526" y="0"/>
                    </a:moveTo>
                    <a:lnTo>
                      <a:pt x="4825" y="0"/>
                    </a:lnTo>
                    <a:lnTo>
                      <a:pt x="0" y="4825"/>
                    </a:lnTo>
                    <a:lnTo>
                      <a:pt x="0" y="10668"/>
                    </a:lnTo>
                    <a:lnTo>
                      <a:pt x="0" y="4361459"/>
                    </a:lnTo>
                    <a:lnTo>
                      <a:pt x="4825" y="4366260"/>
                    </a:lnTo>
                    <a:lnTo>
                      <a:pt x="3954526" y="4366260"/>
                    </a:lnTo>
                    <a:lnTo>
                      <a:pt x="3959352" y="4361459"/>
                    </a:lnTo>
                    <a:lnTo>
                      <a:pt x="3959352" y="4825"/>
                    </a:lnTo>
                    <a:lnTo>
                      <a:pt x="3954526" y="0"/>
                    </a:lnTo>
                    <a:close/>
                  </a:path>
                </a:pathLst>
              </a:custGeom>
              <a:solidFill>
                <a:srgbClr val="5100A1">
                  <a:alpha val="79998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6" name="object 13">
              <a:extLst>
                <a:ext uri="{FF2B5EF4-FFF2-40B4-BE49-F238E27FC236}">
                  <a16:creationId xmlns:a16="http://schemas.microsoft.com/office/drawing/2014/main" id="{3BB5AD59-90F8-4174-B561-06664FF0C9D9}"/>
                </a:ext>
              </a:extLst>
            </p:cNvPr>
            <p:cNvGrpSpPr/>
            <p:nvPr/>
          </p:nvGrpSpPr>
          <p:grpSpPr>
            <a:xfrm>
              <a:off x="1018032" y="4442459"/>
              <a:ext cx="10281285" cy="1485900"/>
              <a:chOff x="1018032" y="4442459"/>
              <a:chExt cx="10281285" cy="1485900"/>
            </a:xfrm>
          </p:grpSpPr>
          <p:pic>
            <p:nvPicPr>
              <p:cNvPr id="17" name="object 14">
                <a:extLst>
                  <a:ext uri="{FF2B5EF4-FFF2-40B4-BE49-F238E27FC236}">
                    <a16:creationId xmlns:a16="http://schemas.microsoft.com/office/drawing/2014/main" id="{002F7C4A-5F0C-40BE-AC1F-E0B361C639AD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18032" y="4442459"/>
                <a:ext cx="1510283" cy="1150620"/>
              </a:xfrm>
              <a:prstGeom prst="rect">
                <a:avLst/>
              </a:prstGeom>
            </p:spPr>
          </p:pic>
          <p:pic>
            <p:nvPicPr>
              <p:cNvPr id="18" name="object 15">
                <a:extLst>
                  <a:ext uri="{FF2B5EF4-FFF2-40B4-BE49-F238E27FC236}">
                    <a16:creationId xmlns:a16="http://schemas.microsoft.com/office/drawing/2014/main" id="{37ECBC03-7852-4D31-B346-3D9782A3E9EA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997964" y="5193791"/>
                <a:ext cx="1039368" cy="556260"/>
              </a:xfrm>
              <a:prstGeom prst="rect">
                <a:avLst/>
              </a:prstGeom>
            </p:spPr>
          </p:pic>
          <p:pic>
            <p:nvPicPr>
              <p:cNvPr id="19" name="object 16">
                <a:extLst>
                  <a:ext uri="{FF2B5EF4-FFF2-40B4-BE49-F238E27FC236}">
                    <a16:creationId xmlns:a16="http://schemas.microsoft.com/office/drawing/2014/main" id="{17FC17DE-9B72-49D5-A7F0-7A7C013573B6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66444" y="5323331"/>
                <a:ext cx="851916" cy="484631"/>
              </a:xfrm>
              <a:prstGeom prst="rect">
                <a:avLst/>
              </a:prstGeom>
            </p:spPr>
          </p:pic>
          <p:pic>
            <p:nvPicPr>
              <p:cNvPr id="20" name="object 17">
                <a:extLst>
                  <a:ext uri="{FF2B5EF4-FFF2-40B4-BE49-F238E27FC236}">
                    <a16:creationId xmlns:a16="http://schemas.microsoft.com/office/drawing/2014/main" id="{2BB4B620-7440-459E-B23F-5E1B775E3C58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598151" y="4524755"/>
                <a:ext cx="1463040" cy="1182624"/>
              </a:xfrm>
              <a:prstGeom prst="rect">
                <a:avLst/>
              </a:prstGeom>
            </p:spPr>
          </p:pic>
          <p:pic>
            <p:nvPicPr>
              <p:cNvPr id="21" name="object 18">
                <a:extLst>
                  <a:ext uri="{FF2B5EF4-FFF2-40B4-BE49-F238E27FC236}">
                    <a16:creationId xmlns:a16="http://schemas.microsoft.com/office/drawing/2014/main" id="{3622E280-0DC0-4DE1-A9BC-23290683A9FB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110472" y="5114543"/>
                <a:ext cx="1234452" cy="716292"/>
              </a:xfrm>
              <a:prstGeom prst="rect">
                <a:avLst/>
              </a:prstGeom>
            </p:spPr>
          </p:pic>
          <p:pic>
            <p:nvPicPr>
              <p:cNvPr id="22" name="object 19">
                <a:extLst>
                  <a:ext uri="{FF2B5EF4-FFF2-40B4-BE49-F238E27FC236}">
                    <a16:creationId xmlns:a16="http://schemas.microsoft.com/office/drawing/2014/main" id="{5860DE33-4CA5-4279-BD19-35ACA9C5CDFA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9186672" y="5186171"/>
                <a:ext cx="1086612" cy="577595"/>
              </a:xfrm>
              <a:prstGeom prst="rect">
                <a:avLst/>
              </a:prstGeom>
            </p:spPr>
          </p:pic>
          <p:pic>
            <p:nvPicPr>
              <p:cNvPr id="23" name="object 20">
                <a:extLst>
                  <a:ext uri="{FF2B5EF4-FFF2-40B4-BE49-F238E27FC236}">
                    <a16:creationId xmlns:a16="http://schemas.microsoft.com/office/drawing/2014/main" id="{02525867-BE0C-4B53-8F70-EDCDD556B8B3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733532" y="5244083"/>
                <a:ext cx="565403" cy="519684"/>
              </a:xfrm>
              <a:prstGeom prst="rect">
                <a:avLst/>
              </a:prstGeom>
            </p:spPr>
          </p:pic>
          <p:pic>
            <p:nvPicPr>
              <p:cNvPr id="24" name="object 21">
                <a:extLst>
                  <a:ext uri="{FF2B5EF4-FFF2-40B4-BE49-F238E27FC236}">
                    <a16:creationId xmlns:a16="http://schemas.microsoft.com/office/drawing/2014/main" id="{401D4FE2-2201-4648-94D3-30C0ECEE679D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811267" y="4500371"/>
                <a:ext cx="1839467" cy="1179588"/>
              </a:xfrm>
              <a:prstGeom prst="rect">
                <a:avLst/>
              </a:prstGeom>
            </p:spPr>
          </p:pic>
          <p:pic>
            <p:nvPicPr>
              <p:cNvPr id="25" name="object 22">
                <a:extLst>
                  <a:ext uri="{FF2B5EF4-FFF2-40B4-BE49-F238E27FC236}">
                    <a16:creationId xmlns:a16="http://schemas.microsoft.com/office/drawing/2014/main" id="{80F803FB-69BE-49F0-B1B7-65986992EBF2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893564" y="4576571"/>
                <a:ext cx="1679447" cy="1031747"/>
              </a:xfrm>
              <a:prstGeom prst="rect">
                <a:avLst/>
              </a:prstGeom>
            </p:spPr>
          </p:pic>
          <p:pic>
            <p:nvPicPr>
              <p:cNvPr id="26" name="object 23">
                <a:extLst>
                  <a:ext uri="{FF2B5EF4-FFF2-40B4-BE49-F238E27FC236}">
                    <a16:creationId xmlns:a16="http://schemas.microsoft.com/office/drawing/2014/main" id="{08C95C79-1084-4E4B-97C8-72BAE47E8F80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993891" y="4672583"/>
                <a:ext cx="1377695" cy="931151"/>
              </a:xfrm>
              <a:prstGeom prst="rect">
                <a:avLst/>
              </a:prstGeom>
            </p:spPr>
          </p:pic>
          <p:pic>
            <p:nvPicPr>
              <p:cNvPr id="27" name="object 24">
                <a:extLst>
                  <a:ext uri="{FF2B5EF4-FFF2-40B4-BE49-F238E27FC236}">
                    <a16:creationId xmlns:a16="http://schemas.microsoft.com/office/drawing/2014/main" id="{5B66B671-60D4-4FA7-87D2-316A0B80565F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071616" y="4745735"/>
                <a:ext cx="1226819" cy="789432"/>
              </a:xfrm>
              <a:prstGeom prst="rect">
                <a:avLst/>
              </a:prstGeom>
            </p:spPr>
          </p:pic>
          <p:pic>
            <p:nvPicPr>
              <p:cNvPr id="28" name="object 25">
                <a:extLst>
                  <a:ext uri="{FF2B5EF4-FFF2-40B4-BE49-F238E27FC236}">
                    <a16:creationId xmlns:a16="http://schemas.microsoft.com/office/drawing/2014/main" id="{2B25CE3D-6DA4-4ACE-AD2A-66665E6CCC22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5542788" y="5155691"/>
                <a:ext cx="1210056" cy="772668"/>
              </a:xfrm>
              <a:prstGeom prst="rect">
                <a:avLst/>
              </a:prstGeom>
            </p:spPr>
          </p:pic>
          <p:pic>
            <p:nvPicPr>
              <p:cNvPr id="29" name="object 26">
                <a:extLst>
                  <a:ext uri="{FF2B5EF4-FFF2-40B4-BE49-F238E27FC236}">
                    <a16:creationId xmlns:a16="http://schemas.microsoft.com/office/drawing/2014/main" id="{C7AFC0CB-03F5-4F5F-AA97-B260222789D2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5618988" y="5227319"/>
                <a:ext cx="1062228" cy="633984"/>
              </a:xfrm>
              <a:prstGeom prst="rect">
                <a:avLst/>
              </a:prstGeom>
            </p:spPr>
          </p:pic>
        </p:grp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ABE30130-A323-46EE-AB09-9B1106FA85DE}"/>
                </a:ext>
              </a:extLst>
            </p:cNvPr>
            <p:cNvSpPr txBox="1"/>
            <p:nvPr/>
          </p:nvSpPr>
          <p:spPr>
            <a:xfrm>
              <a:off x="1477866" y="1850634"/>
              <a:ext cx="92365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200" b="1" dirty="0">
                  <a:solidFill>
                    <a:schemeClr val="bg1"/>
                  </a:solidFill>
                  <a:latin typeface="+mj-lt"/>
                </a:rPr>
                <a:t>IDS</a:t>
              </a:r>
              <a:endParaRPr lang="zh-TW" altLang="en-US" sz="4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27FD022C-D965-401B-AB49-2B7DFEE2F45C}"/>
                </a:ext>
              </a:extLst>
            </p:cNvPr>
            <p:cNvSpPr txBox="1"/>
            <p:nvPr/>
          </p:nvSpPr>
          <p:spPr>
            <a:xfrm>
              <a:off x="250476" y="2580692"/>
              <a:ext cx="3555934" cy="1646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885"/>
                </a:spcBef>
              </a:pPr>
              <a:r>
                <a:rPr lang="en-US" altLang="zh-TW" sz="2200" spc="-30" dirty="0">
                  <a:solidFill>
                    <a:srgbClr val="FFFFFF"/>
                  </a:solidFill>
                  <a:cs typeface="Arial" panose="020B0604020202020204" pitchFamily="34" charset="0"/>
                </a:rPr>
                <a:t>Industrial</a:t>
              </a:r>
              <a:r>
                <a:rPr lang="en-US" altLang="zh-TW" sz="2200" spc="-204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2200" spc="-30" dirty="0">
                  <a:solidFill>
                    <a:srgbClr val="FFFFFF"/>
                  </a:solidFill>
                  <a:cs typeface="Arial" panose="020B0604020202020204" pitchFamily="34" charset="0"/>
                </a:rPr>
                <a:t>Display</a:t>
              </a:r>
              <a:r>
                <a:rPr lang="en-US" altLang="zh-TW" sz="2200" spc="-18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22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Solutions</a:t>
              </a:r>
              <a:endParaRPr lang="en-US" altLang="zh-TW" sz="22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spcBef>
                  <a:spcPts val="1820"/>
                </a:spcBef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Monitors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Panel</a:t>
              </a:r>
              <a:r>
                <a:rPr lang="en-US" altLang="zh-TW" sz="1600" spc="-17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PCs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Compact/</a:t>
              </a:r>
              <a:r>
                <a:rPr lang="en-US" altLang="zh-TW" sz="1600" spc="-145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Mini</a:t>
              </a:r>
              <a:r>
                <a:rPr lang="en-US" altLang="zh-TW" sz="1600" spc="-114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Box</a:t>
              </a:r>
              <a:r>
                <a:rPr lang="en-US" altLang="zh-TW" sz="1600" spc="-13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PCs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Embedded</a:t>
              </a:r>
              <a:r>
                <a:rPr lang="en-US" altLang="zh-TW" sz="1600" spc="-105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GPU</a:t>
              </a:r>
              <a:r>
                <a:rPr lang="en-US" altLang="zh-TW" sz="1600" spc="-11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Products</a:t>
              </a:r>
              <a:endParaRPr lang="zh-TW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7AB8F6FB-7C30-4F6B-A490-16F3A18C002F}"/>
                </a:ext>
              </a:extLst>
            </p:cNvPr>
            <p:cNvSpPr txBox="1"/>
            <p:nvPr/>
          </p:nvSpPr>
          <p:spPr>
            <a:xfrm>
              <a:off x="5522171" y="1850634"/>
              <a:ext cx="1111202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200" b="1" dirty="0">
                  <a:solidFill>
                    <a:schemeClr val="bg1"/>
                  </a:solidFill>
                  <a:latin typeface="+mj-lt"/>
                </a:rPr>
                <a:t>HBC</a:t>
              </a:r>
              <a:endParaRPr lang="zh-TW" altLang="en-US" sz="4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67CDB3E-30C6-4C25-85C9-1C360CCA8E62}"/>
                </a:ext>
              </a:extLst>
            </p:cNvPr>
            <p:cNvSpPr txBox="1"/>
            <p:nvPr/>
          </p:nvSpPr>
          <p:spPr>
            <a:xfrm>
              <a:off x="4366801" y="2584784"/>
              <a:ext cx="3555934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885"/>
                </a:spcBef>
              </a:pPr>
              <a:r>
                <a:rPr lang="en-US" altLang="zh-TW" sz="2200" spc="-30" dirty="0">
                  <a:solidFill>
                    <a:srgbClr val="FFFFFF"/>
                  </a:solidFill>
                  <a:cs typeface="Arial" panose="020B0604020202020204" pitchFamily="34" charset="0"/>
                </a:rPr>
                <a:t>Healthcare </a:t>
              </a:r>
              <a:r>
                <a:rPr lang="en-US" altLang="zh-TW" sz="22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Solutions</a:t>
              </a:r>
              <a:endParaRPr lang="en-US" altLang="zh-TW" sz="22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spcBef>
                  <a:spcPts val="1820"/>
                </a:spcBef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Monitors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Panel</a:t>
              </a:r>
              <a:r>
                <a:rPr lang="en-US" altLang="zh-TW" sz="1600" spc="-17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PCs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732155" indent="-343535">
                <a:lnSpc>
                  <a:spcPct val="100000"/>
                </a:lnSpc>
                <a:buFont typeface="Arial"/>
                <a:buChar char="•"/>
                <a:tabLst>
                  <a:tab pos="73215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Box</a:t>
              </a:r>
              <a:r>
                <a:rPr lang="en-US" altLang="zh-TW" sz="1600" spc="-13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PCs</a:t>
              </a:r>
              <a:endParaRPr lang="en-US" altLang="zh-TW" sz="1600" dirty="0">
                <a:cs typeface="Arial" panose="020B0604020202020204" pitchFamily="34" charset="0"/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E683336-6946-4E35-A147-8C232C5C37F9}"/>
                </a:ext>
              </a:extLst>
            </p:cNvPr>
            <p:cNvSpPr txBox="1"/>
            <p:nvPr/>
          </p:nvSpPr>
          <p:spPr>
            <a:xfrm>
              <a:off x="9784324" y="1854608"/>
              <a:ext cx="91563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200" b="1" dirty="0">
                  <a:solidFill>
                    <a:schemeClr val="bg1"/>
                  </a:solidFill>
                  <a:latin typeface="+mj-lt"/>
                </a:rPr>
                <a:t>IBC</a:t>
              </a:r>
              <a:endParaRPr lang="zh-TW" altLang="en-US" sz="4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E0259129-CD7B-4A2C-AB81-7FE5110A9752}"/>
                </a:ext>
              </a:extLst>
            </p:cNvPr>
            <p:cNvSpPr txBox="1"/>
            <p:nvPr/>
          </p:nvSpPr>
          <p:spPr>
            <a:xfrm>
              <a:off x="8628954" y="2588758"/>
              <a:ext cx="3555934" cy="184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885"/>
                </a:spcBef>
              </a:pPr>
              <a:r>
                <a:rPr lang="en-US" altLang="zh-TW" sz="2200" spc="-30" dirty="0">
                  <a:solidFill>
                    <a:srgbClr val="FFFFFF"/>
                  </a:solidFill>
                  <a:cs typeface="Arial" panose="020B0604020202020204" pitchFamily="34" charset="0"/>
                </a:rPr>
                <a:t>Gaming </a:t>
              </a:r>
              <a:r>
                <a:rPr lang="en-US" altLang="zh-TW" sz="22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Solutions</a:t>
              </a:r>
              <a:endParaRPr lang="en-US" altLang="zh-TW" sz="2200" dirty="0">
                <a:cs typeface="Arial" panose="020B0604020202020204" pitchFamily="34" charset="0"/>
              </a:endParaRPr>
            </a:p>
            <a:p>
              <a:pPr marL="354965" indent="-342265">
                <a:lnSpc>
                  <a:spcPct val="100000"/>
                </a:lnSpc>
                <a:spcBef>
                  <a:spcPts val="1400"/>
                </a:spcBef>
                <a:buFont typeface="Arial"/>
                <a:buChar char="•"/>
                <a:tabLst>
                  <a:tab pos="35496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Box</a:t>
              </a:r>
              <a:r>
                <a:rPr lang="zh-TW" altLang="en-US" sz="1600" spc="-175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PCs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354965" indent="-342265">
                <a:lnSpc>
                  <a:spcPct val="100000"/>
                </a:lnSpc>
                <a:buFont typeface="Arial"/>
                <a:buChar char="•"/>
                <a:tabLst>
                  <a:tab pos="354965" algn="l"/>
                </a:tabLst>
              </a:pP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Monitors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354965" indent="-342265">
                <a:lnSpc>
                  <a:spcPct val="100000"/>
                </a:lnSpc>
                <a:buFont typeface="Arial"/>
                <a:buChar char="•"/>
                <a:tabLst>
                  <a:tab pos="354965" algn="l"/>
                </a:tabLst>
              </a:pP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Motherboards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354965" indent="-342265">
                <a:lnSpc>
                  <a:spcPct val="100000"/>
                </a:lnSpc>
                <a:buFont typeface="Arial"/>
                <a:buChar char="•"/>
                <a:tabLst>
                  <a:tab pos="354965" algn="l"/>
                </a:tabLst>
              </a:pPr>
              <a:r>
                <a:rPr lang="en-US" altLang="zh-TW" sz="1600" spc="-105" dirty="0">
                  <a:solidFill>
                    <a:srgbClr val="FFFFFF"/>
                  </a:solidFill>
                  <a:cs typeface="Arial" panose="020B0604020202020204" pitchFamily="34" charset="0"/>
                </a:rPr>
                <a:t>I/O</a:t>
              </a:r>
              <a:r>
                <a:rPr lang="en-US" altLang="zh-TW" sz="1600" spc="-15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zh-TW" altLang="en-US" sz="1600" spc="-15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6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Controllers</a:t>
              </a:r>
              <a:endParaRPr lang="en-US" altLang="zh-TW" sz="1600" dirty="0">
                <a:cs typeface="Arial" panose="020B0604020202020204" pitchFamily="34" charset="0"/>
              </a:endParaRPr>
            </a:p>
            <a:p>
              <a:pPr marL="354965" indent="-342265">
                <a:lnSpc>
                  <a:spcPct val="100000"/>
                </a:lnSpc>
                <a:buFont typeface="Arial"/>
                <a:buChar char="•"/>
                <a:tabLst>
                  <a:tab pos="354965" algn="l"/>
                </a:tabLst>
              </a:pPr>
              <a:r>
                <a:rPr lang="en-US" altLang="zh-TW" sz="1600" dirty="0">
                  <a:solidFill>
                    <a:srgbClr val="FFFFFF"/>
                  </a:solidFill>
                  <a:cs typeface="Arial" panose="020B0604020202020204" pitchFamily="34" charset="0"/>
                </a:rPr>
                <a:t>Software</a:t>
              </a:r>
              <a:r>
                <a:rPr lang="en-US" altLang="zh-TW" sz="1600" spc="-85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200" spc="-25" dirty="0">
                  <a:solidFill>
                    <a:srgbClr val="FFFFFF"/>
                  </a:solidFill>
                  <a:cs typeface="Arial" panose="020B0604020202020204" pitchFamily="34" charset="0"/>
                </a:rPr>
                <a:t>(Advanced</a:t>
              </a:r>
              <a:r>
                <a:rPr lang="en-US" altLang="zh-TW" sz="1200" spc="-95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200" spc="-30" dirty="0">
                  <a:solidFill>
                    <a:srgbClr val="FFFFFF"/>
                  </a:solidFill>
                  <a:cs typeface="Arial" panose="020B0604020202020204" pitchFamily="34" charset="0"/>
                </a:rPr>
                <a:t>Gaming</a:t>
              </a:r>
              <a:r>
                <a:rPr lang="en-US" altLang="zh-TW" sz="1200" spc="-70" dirty="0">
                  <a:solidFill>
                    <a:srgbClr val="FFFFFF"/>
                  </a:solidFill>
                  <a:cs typeface="Arial" panose="020B0604020202020204" pitchFamily="34" charset="0"/>
                </a:rPr>
                <a:t> </a:t>
              </a:r>
              <a:r>
                <a:rPr lang="en-US" altLang="zh-TW" sz="1200" spc="-10" dirty="0">
                  <a:solidFill>
                    <a:srgbClr val="FFFFFF"/>
                  </a:solidFill>
                  <a:cs typeface="Arial" panose="020B0604020202020204" pitchFamily="34" charset="0"/>
                </a:rPr>
                <a:t>Architecture)</a:t>
              </a:r>
              <a:endParaRPr lang="en-US" altLang="zh-TW" sz="1200" dirty="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8316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1721998" y="1233609"/>
            <a:ext cx="338455" cy="355600"/>
            <a:chOff x="1010411" y="3173006"/>
            <a:chExt cx="338455" cy="3556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 flipH="1">
            <a:off x="4615722" y="1029793"/>
            <a:ext cx="82535" cy="5001979"/>
          </a:xfrm>
          <a:custGeom>
            <a:avLst/>
            <a:gdLst/>
            <a:ahLst/>
            <a:cxnLst/>
            <a:rect l="l" t="t" r="r" b="b"/>
            <a:pathLst>
              <a:path h="4939665">
                <a:moveTo>
                  <a:pt x="0" y="0"/>
                </a:moveTo>
                <a:lnTo>
                  <a:pt x="0" y="493948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4" name="群組 163">
            <a:extLst>
              <a:ext uri="{FF2B5EF4-FFF2-40B4-BE49-F238E27FC236}">
                <a16:creationId xmlns:a16="http://schemas.microsoft.com/office/drawing/2014/main" id="{4345DDAD-9390-4CE0-8975-85F4816EBCC8}"/>
              </a:ext>
            </a:extLst>
          </p:cNvPr>
          <p:cNvGrpSpPr/>
          <p:nvPr/>
        </p:nvGrpSpPr>
        <p:grpSpPr>
          <a:xfrm>
            <a:off x="6750765" y="1187615"/>
            <a:ext cx="2186861" cy="586699"/>
            <a:chOff x="6693765" y="1217918"/>
            <a:chExt cx="2186861" cy="586699"/>
          </a:xfrm>
        </p:grpSpPr>
        <p:sp>
          <p:nvSpPr>
            <p:cNvPr id="31" name="object 31"/>
            <p:cNvSpPr txBox="1"/>
            <p:nvPr/>
          </p:nvSpPr>
          <p:spPr>
            <a:xfrm>
              <a:off x="6736403" y="1217918"/>
              <a:ext cx="2144223" cy="58669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Titan2</a:t>
              </a:r>
              <a:r>
                <a:rPr lang="en-US" altLang="zh-TW" sz="1400" b="1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n-US" altLang="zh-TW" sz="14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Rugged </a:t>
              </a: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Monitor</a:t>
              </a:r>
              <a:r>
                <a:rPr lang="en-US" altLang="zh-TW" sz="1400" b="1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(</a:t>
              </a:r>
              <a:r>
                <a:rPr lang="zh-TW" altLang="en-US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*</a:t>
              </a:r>
              <a:r>
                <a:rPr lang="en-US" altLang="zh-TW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IP69K)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15.6”/21.5”/23.8”</a:t>
              </a:r>
              <a:endParaRPr lang="en-US" altLang="zh-TW" sz="1000" dirty="0">
                <a:latin typeface="Calibri"/>
                <a:cs typeface="Calibri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3765" y="1269170"/>
              <a:ext cx="236220" cy="252984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 flipH="1">
            <a:off x="8315368" y="963641"/>
            <a:ext cx="52579" cy="5068132"/>
          </a:xfrm>
          <a:custGeom>
            <a:avLst/>
            <a:gdLst/>
            <a:ahLst/>
            <a:cxnLst/>
            <a:rect l="l" t="t" r="r" b="b"/>
            <a:pathLst>
              <a:path h="4894580">
                <a:moveTo>
                  <a:pt x="0" y="0"/>
                </a:moveTo>
                <a:lnTo>
                  <a:pt x="0" y="4893995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225537" y="466079"/>
            <a:ext cx="656102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3200" dirty="0">
                <a:latin typeface="Ubuntu" panose="020B0504030602030204" pitchFamily="34" charset="0"/>
              </a:rPr>
              <a:t>Industrial</a:t>
            </a:r>
            <a:r>
              <a:rPr lang="en-US" altLang="zh-TW" sz="3200" spc="-165" dirty="0">
                <a:latin typeface="Ubuntu" panose="020B0504030602030204" pitchFamily="34" charset="0"/>
              </a:rPr>
              <a:t> </a:t>
            </a:r>
            <a:r>
              <a:rPr lang="en-US" altLang="zh-TW" sz="3200" dirty="0">
                <a:latin typeface="Ubuntu" panose="020B0504030602030204" pitchFamily="34" charset="0"/>
              </a:rPr>
              <a:t>Display</a:t>
            </a:r>
            <a:r>
              <a:rPr lang="en-US" altLang="zh-TW" sz="3200" spc="-165" dirty="0">
                <a:latin typeface="Ubuntu" panose="020B0504030602030204" pitchFamily="34" charset="0"/>
              </a:rPr>
              <a:t> </a:t>
            </a:r>
            <a:r>
              <a:rPr lang="en-US" altLang="zh-TW" sz="3200" spc="-10" dirty="0">
                <a:latin typeface="Ubuntu" panose="020B0504030602030204" pitchFamily="34" charset="0"/>
              </a:rPr>
              <a:t>Solutions</a:t>
            </a:r>
            <a:endParaRPr sz="3200" spc="-10" dirty="0">
              <a:latin typeface="Ubuntu" panose="020B0504030602030204" pitchFamily="34" charset="0"/>
            </a:endParaRP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8CA52E7C-774A-45E8-81A9-E12BC5387319}"/>
              </a:ext>
            </a:extLst>
          </p:cNvPr>
          <p:cNvGrpSpPr/>
          <p:nvPr/>
        </p:nvGrpSpPr>
        <p:grpSpPr>
          <a:xfrm>
            <a:off x="8341657" y="564201"/>
            <a:ext cx="3643771" cy="226982"/>
            <a:chOff x="8121764" y="527269"/>
            <a:chExt cx="3643771" cy="226982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21764" y="565404"/>
              <a:ext cx="176783" cy="185928"/>
            </a:xfrm>
            <a:prstGeom prst="rect">
              <a:avLst/>
            </a:prstGeom>
          </p:spPr>
        </p:pic>
        <p:sp>
          <p:nvSpPr>
            <p:cNvPr id="38" name="object 38"/>
            <p:cNvSpPr txBox="1"/>
            <p:nvPr/>
          </p:nvSpPr>
          <p:spPr>
            <a:xfrm>
              <a:off x="8369414" y="545972"/>
              <a:ext cx="85153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Released/MP</a:t>
              </a:r>
              <a:endParaRPr sz="1200" dirty="0">
                <a:latin typeface="Calibri"/>
                <a:cs typeface="Calibri"/>
              </a:endParaRPr>
            </a:p>
          </p:txBody>
        </p:sp>
        <p:sp>
          <p:nvSpPr>
            <p:cNvPr id="39" name="object 39"/>
            <p:cNvSpPr txBox="1"/>
            <p:nvPr/>
          </p:nvSpPr>
          <p:spPr>
            <a:xfrm>
              <a:off x="9585566" y="545844"/>
              <a:ext cx="128397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Calibri"/>
                  <a:cs typeface="Calibri"/>
                </a:rPr>
                <a:t>Under</a:t>
              </a:r>
              <a:r>
                <a:rPr sz="12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Development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65347" y="556259"/>
              <a:ext cx="175260" cy="187451"/>
            </a:xfrm>
            <a:prstGeom prst="rect">
              <a:avLst/>
            </a:prstGeom>
          </p:spPr>
        </p:pic>
        <p:sp>
          <p:nvSpPr>
            <p:cNvPr id="41" name="object 41"/>
            <p:cNvSpPr txBox="1"/>
            <p:nvPr/>
          </p:nvSpPr>
          <p:spPr>
            <a:xfrm>
              <a:off x="11204195" y="527269"/>
              <a:ext cx="56134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Planning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63453" y="556257"/>
              <a:ext cx="176783" cy="187451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2084704" y="6085506"/>
            <a:ext cx="21101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Mass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Production</a:t>
            </a:r>
            <a:r>
              <a:rPr sz="1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Shipping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706871" y="6465214"/>
            <a:ext cx="7778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D8F8F"/>
                </a:solidFill>
                <a:latin typeface="Calibri"/>
                <a:cs typeface="Calibri"/>
              </a:rPr>
              <a:t>Confidential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C18B21E9-5844-4D76-AC42-2D6EC567B1A4}"/>
              </a:ext>
            </a:extLst>
          </p:cNvPr>
          <p:cNvSpPr txBox="1"/>
          <p:nvPr/>
        </p:nvSpPr>
        <p:spPr>
          <a:xfrm>
            <a:off x="-63363" y="1277778"/>
            <a:ext cx="167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+mn-lt"/>
              </a:rPr>
              <a:t>Industrial</a:t>
            </a:r>
            <a:r>
              <a:rPr lang="zh-TW" altLang="en-US" sz="1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n-lt"/>
              </a:rPr>
              <a:t>Monitor</a:t>
            </a:r>
            <a:endParaRPr lang="zh-CN" altLang="en-U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59118B7-E72E-4C9A-B1E4-330A2F705544}"/>
              </a:ext>
            </a:extLst>
          </p:cNvPr>
          <p:cNvSpPr txBox="1"/>
          <p:nvPr/>
        </p:nvSpPr>
        <p:spPr>
          <a:xfrm>
            <a:off x="-19399" y="2145153"/>
            <a:ext cx="1699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+mn-lt"/>
              </a:rPr>
              <a:t>All-in-One Panel </a:t>
            </a:r>
            <a:r>
              <a:rPr lang="en-US" altLang="zh-CN" sz="1200" b="1" dirty="0">
                <a:solidFill>
                  <a:schemeClr val="bg1"/>
                </a:solidFill>
              </a:rPr>
              <a:t>PC</a:t>
            </a:r>
            <a:endParaRPr lang="zh-CN" altLang="en-US" sz="1200" b="1" dirty="0">
              <a:solidFill>
                <a:schemeClr val="bg1"/>
              </a:solidFill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265968F6-C7F6-40E3-8A82-2FF3B589BD57}"/>
              </a:ext>
            </a:extLst>
          </p:cNvPr>
          <p:cNvSpPr txBox="1"/>
          <p:nvPr/>
        </p:nvSpPr>
        <p:spPr>
          <a:xfrm>
            <a:off x="-6518" y="4887991"/>
            <a:ext cx="1675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+mn-lt"/>
              </a:rPr>
              <a:t>Compact Box PC/ Media Player</a:t>
            </a:r>
            <a:endParaRPr lang="zh-CN" altLang="en-US" sz="1200" b="1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69D8798A-7332-42C9-BDD5-48EEB8198B21}"/>
              </a:ext>
            </a:extLst>
          </p:cNvPr>
          <p:cNvCxnSpPr>
            <a:cxnSpLocks/>
          </p:cNvCxnSpPr>
          <p:nvPr/>
        </p:nvCxnSpPr>
        <p:spPr>
          <a:xfrm>
            <a:off x="121087" y="2049640"/>
            <a:ext cx="11829283" cy="1592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87645BA4-A757-49AE-8F42-8E3F7D877E5D}"/>
              </a:ext>
            </a:extLst>
          </p:cNvPr>
          <p:cNvCxnSpPr>
            <a:cxnSpLocks/>
          </p:cNvCxnSpPr>
          <p:nvPr/>
        </p:nvCxnSpPr>
        <p:spPr>
          <a:xfrm flipV="1">
            <a:off x="127295" y="2959153"/>
            <a:ext cx="11765720" cy="8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18234B2-39FB-4749-A059-675D8CBB519D}"/>
              </a:ext>
            </a:extLst>
          </p:cNvPr>
          <p:cNvSpPr txBox="1"/>
          <p:nvPr/>
        </p:nvSpPr>
        <p:spPr>
          <a:xfrm>
            <a:off x="13098" y="3001893"/>
            <a:ext cx="1601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+mn-lt"/>
              </a:rPr>
              <a:t>Open</a:t>
            </a:r>
            <a:r>
              <a:rPr lang="zh-TW" altLang="en-US" sz="1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n-lt"/>
              </a:rPr>
              <a:t>Frame </a:t>
            </a:r>
            <a:r>
              <a:rPr lang="en-US" altLang="zh-CN" sz="1200" b="1" dirty="0">
                <a:solidFill>
                  <a:schemeClr val="bg1"/>
                </a:solidFill>
                <a:latin typeface="+mn-lt"/>
              </a:rPr>
              <a:t>Panel PC</a:t>
            </a:r>
            <a:endParaRPr lang="zh-CN" altLang="en-U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6D5F31B9-85B0-41D5-BD7D-64AE420F6D16}"/>
              </a:ext>
            </a:extLst>
          </p:cNvPr>
          <p:cNvSpPr txBox="1"/>
          <p:nvPr/>
        </p:nvSpPr>
        <p:spPr>
          <a:xfrm>
            <a:off x="103910" y="3945502"/>
            <a:ext cx="1398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+mn-lt"/>
              </a:rPr>
              <a:t>Rugged </a:t>
            </a:r>
            <a:r>
              <a:rPr lang="en-US" altLang="zh-CN" sz="1200" b="1" dirty="0">
                <a:solidFill>
                  <a:schemeClr val="bg1"/>
                </a:solidFill>
                <a:latin typeface="+mn-lt"/>
              </a:rPr>
              <a:t>Panel PC</a:t>
            </a:r>
            <a:endParaRPr lang="zh-CN" altLang="en-US" sz="1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D3BF97F8-76B6-4542-85A0-7D66641D94E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73" y="1562365"/>
            <a:ext cx="692951" cy="4296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D23F3838-09D7-4B6A-8223-4D85CB6D10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176" y="2384604"/>
            <a:ext cx="649857" cy="524446"/>
          </a:xfrm>
          <a:prstGeom prst="rect">
            <a:avLst/>
          </a:prstGeom>
        </p:spPr>
      </p:pic>
      <p:pic>
        <p:nvPicPr>
          <p:cNvPr id="58" name="圖片 57" descr="一張含有 電子產品, 螢幕擷取畫面, 陳列, 電子裝置 的圖片&#10;&#10;AI 產生的內容可能不正確。">
            <a:extLst>
              <a:ext uri="{FF2B5EF4-FFF2-40B4-BE49-F238E27FC236}">
                <a16:creationId xmlns:a16="http://schemas.microsoft.com/office/drawing/2014/main" id="{AD187E36-34D6-4690-97BB-73BA0C9CCDB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96" y="3234453"/>
            <a:ext cx="615818" cy="651780"/>
          </a:xfrm>
          <a:prstGeom prst="rect">
            <a:avLst/>
          </a:prstGeom>
        </p:spPr>
      </p:pic>
      <p:grpSp>
        <p:nvGrpSpPr>
          <p:cNvPr id="59" name="群組 58">
            <a:extLst>
              <a:ext uri="{FF2B5EF4-FFF2-40B4-BE49-F238E27FC236}">
                <a16:creationId xmlns:a16="http://schemas.microsoft.com/office/drawing/2014/main" id="{487A050E-C86F-4CAA-9FFF-63671A9C462B}"/>
              </a:ext>
            </a:extLst>
          </p:cNvPr>
          <p:cNvGrpSpPr/>
          <p:nvPr/>
        </p:nvGrpSpPr>
        <p:grpSpPr>
          <a:xfrm>
            <a:off x="388988" y="4227623"/>
            <a:ext cx="846170" cy="486113"/>
            <a:chOff x="367642" y="4392103"/>
            <a:chExt cx="846170" cy="486113"/>
          </a:xfrm>
        </p:grpSpPr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8C18D87D-889E-4958-B6AF-A4A5AC95F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6474" y="4392103"/>
              <a:ext cx="724554" cy="486113"/>
            </a:xfrm>
            <a:prstGeom prst="rect">
              <a:avLst/>
            </a:prstGeom>
          </p:spPr>
        </p:pic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F5F379CA-B770-48A5-B791-7E874BBE698F}"/>
                </a:ext>
              </a:extLst>
            </p:cNvPr>
            <p:cNvSpPr txBox="1"/>
            <p:nvPr/>
          </p:nvSpPr>
          <p:spPr>
            <a:xfrm>
              <a:off x="367642" y="4479266"/>
              <a:ext cx="8461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IP69K</a:t>
              </a: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14BA8148-DA1D-4506-9400-002CD7637493}"/>
              </a:ext>
            </a:extLst>
          </p:cNvPr>
          <p:cNvGrpSpPr/>
          <p:nvPr/>
        </p:nvGrpSpPr>
        <p:grpSpPr>
          <a:xfrm>
            <a:off x="248148" y="5374126"/>
            <a:ext cx="1081690" cy="609724"/>
            <a:chOff x="288800" y="5513724"/>
            <a:chExt cx="1081690" cy="609724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37BAEF8B-0B42-4A08-91FF-799C8FCFC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6741" y="5775232"/>
              <a:ext cx="803749" cy="348216"/>
            </a:xfrm>
            <a:prstGeom prst="rect">
              <a:avLst/>
            </a:prstGeom>
          </p:spPr>
        </p:pic>
        <p:pic>
          <p:nvPicPr>
            <p:cNvPr id="64" name="圖片 63" descr="一張含有 電子產品, 電子工程, 電子裝置, 控制 的圖片&#10;&#10;AI 產生的內容可能不正確。">
              <a:extLst>
                <a:ext uri="{FF2B5EF4-FFF2-40B4-BE49-F238E27FC236}">
                  <a16:creationId xmlns:a16="http://schemas.microsoft.com/office/drawing/2014/main" id="{4A37B231-3278-4B0F-B354-DB6A21B4D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8800" y="5513724"/>
              <a:ext cx="998964" cy="394170"/>
            </a:xfrm>
            <a:prstGeom prst="rect">
              <a:avLst/>
            </a:prstGeom>
          </p:spPr>
        </p:pic>
      </p:grpSp>
      <p:sp>
        <p:nvSpPr>
          <p:cNvPr id="65" name="object 5">
            <a:extLst>
              <a:ext uri="{FF2B5EF4-FFF2-40B4-BE49-F238E27FC236}">
                <a16:creationId xmlns:a16="http://schemas.microsoft.com/office/drawing/2014/main" id="{F7B3ED96-EF41-4E18-892F-36F6523F537B}"/>
              </a:ext>
            </a:extLst>
          </p:cNvPr>
          <p:cNvSpPr txBox="1"/>
          <p:nvPr/>
        </p:nvSpPr>
        <p:spPr>
          <a:xfrm>
            <a:off x="2067032" y="1266137"/>
            <a:ext cx="2611605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OM Series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(Open Frame, 16:9, 5:4, 4:3)</a:t>
            </a:r>
          </a:p>
        </p:txBody>
      </p:sp>
      <p:grpSp>
        <p:nvGrpSpPr>
          <p:cNvPr id="66" name="object 6">
            <a:extLst>
              <a:ext uri="{FF2B5EF4-FFF2-40B4-BE49-F238E27FC236}">
                <a16:creationId xmlns:a16="http://schemas.microsoft.com/office/drawing/2014/main" id="{25761C88-3114-45FC-92B5-0F965C08B591}"/>
              </a:ext>
            </a:extLst>
          </p:cNvPr>
          <p:cNvGrpSpPr/>
          <p:nvPr/>
        </p:nvGrpSpPr>
        <p:grpSpPr>
          <a:xfrm>
            <a:off x="1722082" y="1622389"/>
            <a:ext cx="338455" cy="355600"/>
            <a:chOff x="1010411" y="3173006"/>
            <a:chExt cx="338455" cy="355600"/>
          </a:xfrm>
        </p:grpSpPr>
        <p:pic>
          <p:nvPicPr>
            <p:cNvPr id="67" name="object 7">
              <a:extLst>
                <a:ext uri="{FF2B5EF4-FFF2-40B4-BE49-F238E27FC236}">
                  <a16:creationId xmlns:a16="http://schemas.microsoft.com/office/drawing/2014/main" id="{63F21FFB-24A3-4E7E-B7B8-52DC6822BE7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68" name="object 8">
              <a:extLst>
                <a:ext uri="{FF2B5EF4-FFF2-40B4-BE49-F238E27FC236}">
                  <a16:creationId xmlns:a16="http://schemas.microsoft.com/office/drawing/2014/main" id="{A80A8CBC-4714-4C5C-BB64-0468738848E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sp>
        <p:nvSpPr>
          <p:cNvPr id="69" name="object 5">
            <a:extLst>
              <a:ext uri="{FF2B5EF4-FFF2-40B4-BE49-F238E27FC236}">
                <a16:creationId xmlns:a16="http://schemas.microsoft.com/office/drawing/2014/main" id="{BFF885D1-3F2D-47C6-A7D2-A26446E471CE}"/>
              </a:ext>
            </a:extLst>
          </p:cNvPr>
          <p:cNvSpPr txBox="1"/>
          <p:nvPr/>
        </p:nvSpPr>
        <p:spPr>
          <a:xfrm>
            <a:off x="2073320" y="1633260"/>
            <a:ext cx="2542404" cy="22551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zh-TW" sz="14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M Series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(True Flat, 16:9, 5:4, 4:3)</a:t>
            </a:r>
          </a:p>
        </p:txBody>
      </p:sp>
      <p:sp>
        <p:nvSpPr>
          <p:cNvPr id="70" name="object 6">
            <a:extLst>
              <a:ext uri="{FF2B5EF4-FFF2-40B4-BE49-F238E27FC236}">
                <a16:creationId xmlns:a16="http://schemas.microsoft.com/office/drawing/2014/main" id="{C2DA9488-DD97-4CBA-BB72-A5CAF75A5CAB}"/>
              </a:ext>
            </a:extLst>
          </p:cNvPr>
          <p:cNvSpPr txBox="1"/>
          <p:nvPr/>
        </p:nvSpPr>
        <p:spPr>
          <a:xfrm>
            <a:off x="6095808" y="6086140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1H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1" name="object 31">
            <a:extLst>
              <a:ext uri="{FF2B5EF4-FFF2-40B4-BE49-F238E27FC236}">
                <a16:creationId xmlns:a16="http://schemas.microsoft.com/office/drawing/2014/main" id="{D66DFFBB-693C-43D4-B584-154B6CFF7631}"/>
              </a:ext>
            </a:extLst>
          </p:cNvPr>
          <p:cNvSpPr txBox="1"/>
          <p:nvPr/>
        </p:nvSpPr>
        <p:spPr>
          <a:xfrm>
            <a:off x="9660748" y="6049159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2H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D894266E-4F66-4746-A791-D3794CF4FF64}"/>
              </a:ext>
            </a:extLst>
          </p:cNvPr>
          <p:cNvGrpSpPr/>
          <p:nvPr/>
        </p:nvGrpSpPr>
        <p:grpSpPr>
          <a:xfrm>
            <a:off x="4857282" y="1208881"/>
            <a:ext cx="1954343" cy="740587"/>
            <a:chOff x="4791368" y="1217306"/>
            <a:chExt cx="1954343" cy="740587"/>
          </a:xfrm>
        </p:grpSpPr>
        <p:sp>
          <p:nvSpPr>
            <p:cNvPr id="72" name="object 31">
              <a:extLst>
                <a:ext uri="{FF2B5EF4-FFF2-40B4-BE49-F238E27FC236}">
                  <a16:creationId xmlns:a16="http://schemas.microsoft.com/office/drawing/2014/main" id="{BA8DEA4C-1DE2-423A-AEFD-D1677ABFD916}"/>
                </a:ext>
              </a:extLst>
            </p:cNvPr>
            <p:cNvSpPr txBox="1"/>
            <p:nvPr/>
          </p:nvSpPr>
          <p:spPr>
            <a:xfrm>
              <a:off x="4833728" y="1217306"/>
              <a:ext cx="1911983" cy="74058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it-IT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IM-215/238AG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it-IT" altLang="zh-TW" sz="1000" b="1" dirty="0">
                  <a:solidFill>
                    <a:srgbClr val="FFFFFF"/>
                  </a:solidFill>
                  <a:latin typeface="Calibri"/>
                  <a:cs typeface="Calibri"/>
                </a:rPr>
                <a:t>(*Anti-Glare) 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it-IT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Standalone Monitor 21.5”/23.8”</a:t>
              </a:r>
            </a:p>
          </p:txBody>
        </p:sp>
        <p:pic>
          <p:nvPicPr>
            <p:cNvPr id="74" name="object 42">
              <a:extLst>
                <a:ext uri="{FF2B5EF4-FFF2-40B4-BE49-F238E27FC236}">
                  <a16:creationId xmlns:a16="http://schemas.microsoft.com/office/drawing/2014/main" id="{C0520B72-FEC3-45AE-8506-C4D50ED6B95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1368" y="1254675"/>
              <a:ext cx="241333" cy="255896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D4A93FB9-52B4-4E12-A82A-4E6287732C9C}"/>
              </a:ext>
            </a:extLst>
          </p:cNvPr>
          <p:cNvGrpSpPr/>
          <p:nvPr/>
        </p:nvGrpSpPr>
        <p:grpSpPr>
          <a:xfrm>
            <a:off x="8630345" y="2166881"/>
            <a:ext cx="2514989" cy="766235"/>
            <a:chOff x="5885359" y="2247801"/>
            <a:chExt cx="2514989" cy="766235"/>
          </a:xfrm>
        </p:grpSpPr>
        <p:sp>
          <p:nvSpPr>
            <p:cNvPr id="76" name="object 31">
              <a:extLst>
                <a:ext uri="{FF2B5EF4-FFF2-40B4-BE49-F238E27FC236}">
                  <a16:creationId xmlns:a16="http://schemas.microsoft.com/office/drawing/2014/main" id="{D2F6B8C9-AFAE-41C0-9233-33B1825E0284}"/>
                </a:ext>
              </a:extLst>
            </p:cNvPr>
            <p:cNvSpPr txBox="1"/>
            <p:nvPr/>
          </p:nvSpPr>
          <p:spPr>
            <a:xfrm>
              <a:off x="5930900" y="2247801"/>
              <a:ext cx="2469448" cy="76623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STC2-MTL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Intel Meteor Lake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10.1”/15.6”/21.5”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 (</a:t>
              </a:r>
              <a:r>
                <a:rPr lang="zh-TW" altLang="en-US" sz="1000" dirty="0">
                  <a:solidFill>
                    <a:srgbClr val="FFFFFF"/>
                  </a:solidFill>
                  <a:latin typeface="Calibri"/>
                  <a:cs typeface="Calibri"/>
                </a:rPr>
                <a:t>*</a:t>
              </a: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Optional – MXM Support)</a:t>
              </a:r>
            </a:p>
          </p:txBody>
        </p:sp>
        <p:pic>
          <p:nvPicPr>
            <p:cNvPr id="75" name="object 52">
              <a:extLst>
                <a:ext uri="{FF2B5EF4-FFF2-40B4-BE49-F238E27FC236}">
                  <a16:creationId xmlns:a16="http://schemas.microsoft.com/office/drawing/2014/main" id="{E486A405-F453-4126-8904-9BA0E44302E4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76975" y="2283212"/>
              <a:ext cx="315468" cy="131063"/>
            </a:xfrm>
            <a:prstGeom prst="rect">
              <a:avLst/>
            </a:prstGeom>
          </p:spPr>
        </p:pic>
        <p:pic>
          <p:nvPicPr>
            <p:cNvPr id="77" name="object 34">
              <a:extLst>
                <a:ext uri="{FF2B5EF4-FFF2-40B4-BE49-F238E27FC236}">
                  <a16:creationId xmlns:a16="http://schemas.microsoft.com/office/drawing/2014/main" id="{595B64AA-5FE1-4B21-AFB0-A7AA38E86E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5359" y="2292080"/>
              <a:ext cx="236220" cy="252984"/>
            </a:xfrm>
            <a:prstGeom prst="rect">
              <a:avLst/>
            </a:prstGeom>
          </p:spPr>
        </p:pic>
      </p:grp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ABFEC88D-E9F2-4123-8B20-D5E869435551}"/>
              </a:ext>
            </a:extLst>
          </p:cNvPr>
          <p:cNvCxnSpPr>
            <a:cxnSpLocks/>
          </p:cNvCxnSpPr>
          <p:nvPr/>
        </p:nvCxnSpPr>
        <p:spPr>
          <a:xfrm flipV="1">
            <a:off x="127295" y="3899372"/>
            <a:ext cx="11765720" cy="8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D31C13C8-9DF0-46F9-B3E8-073DF76BE9B6}"/>
              </a:ext>
            </a:extLst>
          </p:cNvPr>
          <p:cNvCxnSpPr>
            <a:cxnSpLocks/>
          </p:cNvCxnSpPr>
          <p:nvPr/>
        </p:nvCxnSpPr>
        <p:spPr>
          <a:xfrm flipV="1">
            <a:off x="152868" y="4770151"/>
            <a:ext cx="11765720" cy="8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object 6">
            <a:extLst>
              <a:ext uri="{FF2B5EF4-FFF2-40B4-BE49-F238E27FC236}">
                <a16:creationId xmlns:a16="http://schemas.microsoft.com/office/drawing/2014/main" id="{9DAA9D2B-75F3-4894-9422-A375ADEC7F94}"/>
              </a:ext>
            </a:extLst>
          </p:cNvPr>
          <p:cNvGrpSpPr/>
          <p:nvPr/>
        </p:nvGrpSpPr>
        <p:grpSpPr>
          <a:xfrm>
            <a:off x="1731774" y="3113259"/>
            <a:ext cx="338455" cy="355600"/>
            <a:chOff x="1010411" y="3173006"/>
            <a:chExt cx="338455" cy="355600"/>
          </a:xfrm>
        </p:grpSpPr>
        <p:pic>
          <p:nvPicPr>
            <p:cNvPr id="89" name="object 7">
              <a:extLst>
                <a:ext uri="{FF2B5EF4-FFF2-40B4-BE49-F238E27FC236}">
                  <a16:creationId xmlns:a16="http://schemas.microsoft.com/office/drawing/2014/main" id="{2FB41783-865D-4A8D-879C-31BFD86558C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90" name="object 8">
              <a:extLst>
                <a:ext uri="{FF2B5EF4-FFF2-40B4-BE49-F238E27FC236}">
                  <a16:creationId xmlns:a16="http://schemas.microsoft.com/office/drawing/2014/main" id="{FD43214A-1BB8-4F9A-8C36-560F78D52C0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grpSp>
        <p:nvGrpSpPr>
          <p:cNvPr id="91" name="object 6">
            <a:extLst>
              <a:ext uri="{FF2B5EF4-FFF2-40B4-BE49-F238E27FC236}">
                <a16:creationId xmlns:a16="http://schemas.microsoft.com/office/drawing/2014/main" id="{42E1E348-4B27-4141-BB2B-F9FE9ADE5D08}"/>
              </a:ext>
            </a:extLst>
          </p:cNvPr>
          <p:cNvGrpSpPr/>
          <p:nvPr/>
        </p:nvGrpSpPr>
        <p:grpSpPr>
          <a:xfrm>
            <a:off x="1731858" y="3502039"/>
            <a:ext cx="338455" cy="355600"/>
            <a:chOff x="1010411" y="3173006"/>
            <a:chExt cx="338455" cy="355600"/>
          </a:xfrm>
        </p:grpSpPr>
        <p:pic>
          <p:nvPicPr>
            <p:cNvPr id="92" name="object 7">
              <a:extLst>
                <a:ext uri="{FF2B5EF4-FFF2-40B4-BE49-F238E27FC236}">
                  <a16:creationId xmlns:a16="http://schemas.microsoft.com/office/drawing/2014/main" id="{27E11236-3DD6-49A8-AAFF-9EE97C661F9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93" name="object 8">
              <a:extLst>
                <a:ext uri="{FF2B5EF4-FFF2-40B4-BE49-F238E27FC236}">
                  <a16:creationId xmlns:a16="http://schemas.microsoft.com/office/drawing/2014/main" id="{6EE3A30D-BA64-40C0-AC4F-0F691B891D9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pic>
        <p:nvPicPr>
          <p:cNvPr id="94" name="object 8">
            <a:extLst>
              <a:ext uri="{FF2B5EF4-FFF2-40B4-BE49-F238E27FC236}">
                <a16:creationId xmlns:a16="http://schemas.microsoft.com/office/drawing/2014/main" id="{94B2A46C-C79D-4091-BCC1-09740F0B997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9826" y="4233296"/>
            <a:ext cx="236220" cy="252984"/>
          </a:xfrm>
          <a:prstGeom prst="rect">
            <a:avLst/>
          </a:prstGeom>
        </p:spPr>
      </p:pic>
      <p:grpSp>
        <p:nvGrpSpPr>
          <p:cNvPr id="95" name="object 6">
            <a:extLst>
              <a:ext uri="{FF2B5EF4-FFF2-40B4-BE49-F238E27FC236}">
                <a16:creationId xmlns:a16="http://schemas.microsoft.com/office/drawing/2014/main" id="{E8FB3098-8BAF-4F57-8956-877561546160}"/>
              </a:ext>
            </a:extLst>
          </p:cNvPr>
          <p:cNvGrpSpPr/>
          <p:nvPr/>
        </p:nvGrpSpPr>
        <p:grpSpPr>
          <a:xfrm>
            <a:off x="1716174" y="4882488"/>
            <a:ext cx="338455" cy="355600"/>
            <a:chOff x="1010411" y="3173006"/>
            <a:chExt cx="338455" cy="355600"/>
          </a:xfrm>
        </p:grpSpPr>
        <p:pic>
          <p:nvPicPr>
            <p:cNvPr id="96" name="object 7">
              <a:extLst>
                <a:ext uri="{FF2B5EF4-FFF2-40B4-BE49-F238E27FC236}">
                  <a16:creationId xmlns:a16="http://schemas.microsoft.com/office/drawing/2014/main" id="{A2A5A3EF-C0C6-4347-AEA5-EC84F2BB0D3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97" name="object 8">
              <a:extLst>
                <a:ext uri="{FF2B5EF4-FFF2-40B4-BE49-F238E27FC236}">
                  <a16:creationId xmlns:a16="http://schemas.microsoft.com/office/drawing/2014/main" id="{EBB83C4F-1DD7-461C-882D-18999F8D5F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grpSp>
        <p:nvGrpSpPr>
          <p:cNvPr id="98" name="object 6">
            <a:extLst>
              <a:ext uri="{FF2B5EF4-FFF2-40B4-BE49-F238E27FC236}">
                <a16:creationId xmlns:a16="http://schemas.microsoft.com/office/drawing/2014/main" id="{14C35240-816D-480F-A3F2-A5A28F6ED70E}"/>
              </a:ext>
            </a:extLst>
          </p:cNvPr>
          <p:cNvGrpSpPr/>
          <p:nvPr/>
        </p:nvGrpSpPr>
        <p:grpSpPr>
          <a:xfrm>
            <a:off x="1721200" y="5272543"/>
            <a:ext cx="338455" cy="355600"/>
            <a:chOff x="1010411" y="3173006"/>
            <a:chExt cx="338455" cy="355600"/>
          </a:xfrm>
        </p:grpSpPr>
        <p:pic>
          <p:nvPicPr>
            <p:cNvPr id="99" name="object 7">
              <a:extLst>
                <a:ext uri="{FF2B5EF4-FFF2-40B4-BE49-F238E27FC236}">
                  <a16:creationId xmlns:a16="http://schemas.microsoft.com/office/drawing/2014/main" id="{47B03215-B760-4CAE-A5CE-F4F15EC6471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100" name="object 8">
              <a:extLst>
                <a:ext uri="{FF2B5EF4-FFF2-40B4-BE49-F238E27FC236}">
                  <a16:creationId xmlns:a16="http://schemas.microsoft.com/office/drawing/2014/main" id="{28D9C551-D701-4720-95EA-A8C447A2C67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grpSp>
        <p:nvGrpSpPr>
          <p:cNvPr id="101" name="object 6">
            <a:extLst>
              <a:ext uri="{FF2B5EF4-FFF2-40B4-BE49-F238E27FC236}">
                <a16:creationId xmlns:a16="http://schemas.microsoft.com/office/drawing/2014/main" id="{CDD59DE2-0D81-437C-924D-CA85AE4C55F1}"/>
              </a:ext>
            </a:extLst>
          </p:cNvPr>
          <p:cNvGrpSpPr/>
          <p:nvPr/>
        </p:nvGrpSpPr>
        <p:grpSpPr>
          <a:xfrm>
            <a:off x="1716174" y="5646939"/>
            <a:ext cx="338455" cy="355600"/>
            <a:chOff x="1010411" y="3173006"/>
            <a:chExt cx="338455" cy="355600"/>
          </a:xfrm>
        </p:grpSpPr>
        <p:pic>
          <p:nvPicPr>
            <p:cNvPr id="102" name="object 7">
              <a:extLst>
                <a:ext uri="{FF2B5EF4-FFF2-40B4-BE49-F238E27FC236}">
                  <a16:creationId xmlns:a16="http://schemas.microsoft.com/office/drawing/2014/main" id="{ECBBDBB3-F1C3-48B2-9E85-7F76455B03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103" name="object 8">
              <a:extLst>
                <a:ext uri="{FF2B5EF4-FFF2-40B4-BE49-F238E27FC236}">
                  <a16:creationId xmlns:a16="http://schemas.microsoft.com/office/drawing/2014/main" id="{D847AB10-44AD-4D2E-B363-DFA6F03E92F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CC7FED28-35C2-4116-BDDE-658242B15FA3}"/>
              </a:ext>
            </a:extLst>
          </p:cNvPr>
          <p:cNvGrpSpPr/>
          <p:nvPr/>
        </p:nvGrpSpPr>
        <p:grpSpPr>
          <a:xfrm>
            <a:off x="1731741" y="2291946"/>
            <a:ext cx="3078083" cy="355600"/>
            <a:chOff x="1731741" y="2291946"/>
            <a:chExt cx="3078083" cy="355600"/>
          </a:xfrm>
        </p:grpSpPr>
        <p:grpSp>
          <p:nvGrpSpPr>
            <p:cNvPr id="85" name="object 6">
              <a:extLst>
                <a:ext uri="{FF2B5EF4-FFF2-40B4-BE49-F238E27FC236}">
                  <a16:creationId xmlns:a16="http://schemas.microsoft.com/office/drawing/2014/main" id="{91A690B0-C604-4AFD-BA79-E1085F722DB5}"/>
                </a:ext>
              </a:extLst>
            </p:cNvPr>
            <p:cNvGrpSpPr/>
            <p:nvPr/>
          </p:nvGrpSpPr>
          <p:grpSpPr>
            <a:xfrm>
              <a:off x="1731741" y="2291946"/>
              <a:ext cx="338455" cy="355600"/>
              <a:chOff x="1010411" y="3173006"/>
              <a:chExt cx="338455" cy="355600"/>
            </a:xfrm>
          </p:grpSpPr>
          <p:pic>
            <p:nvPicPr>
              <p:cNvPr id="86" name="object 7">
                <a:extLst>
                  <a:ext uri="{FF2B5EF4-FFF2-40B4-BE49-F238E27FC236}">
                    <a16:creationId xmlns:a16="http://schemas.microsoft.com/office/drawing/2014/main" id="{0F8CB8F0-76AB-48E6-BA92-8F04E97B5EF7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010411" y="3173006"/>
                <a:ext cx="338391" cy="355053"/>
              </a:xfrm>
              <a:prstGeom prst="rect">
                <a:avLst/>
              </a:prstGeom>
            </p:spPr>
          </p:pic>
          <p:pic>
            <p:nvPicPr>
              <p:cNvPr id="87" name="object 8">
                <a:extLst>
                  <a:ext uri="{FF2B5EF4-FFF2-40B4-BE49-F238E27FC236}">
                    <a16:creationId xmlns:a16="http://schemas.microsoft.com/office/drawing/2014/main" id="{218DDF64-FAE5-4D03-92F4-4DBEB17FF93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036319" y="3198876"/>
                <a:ext cx="236220" cy="252984"/>
              </a:xfrm>
              <a:prstGeom prst="rect">
                <a:avLst/>
              </a:prstGeom>
            </p:spPr>
          </p:pic>
        </p:grpSp>
        <p:sp>
          <p:nvSpPr>
            <p:cNvPr id="104" name="object 5">
              <a:extLst>
                <a:ext uri="{FF2B5EF4-FFF2-40B4-BE49-F238E27FC236}">
                  <a16:creationId xmlns:a16="http://schemas.microsoft.com/office/drawing/2014/main" id="{FEDB6F86-2CB1-424D-BCF7-082124C19A6C}"/>
                </a:ext>
              </a:extLst>
            </p:cNvPr>
            <p:cNvSpPr txBox="1"/>
            <p:nvPr/>
          </p:nvSpPr>
          <p:spPr>
            <a:xfrm>
              <a:off x="2059655" y="2335392"/>
              <a:ext cx="2750169" cy="227626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en-US" sz="1400" b="1" spc="-20" dirty="0">
                  <a:solidFill>
                    <a:srgbClr val="FFFFFF"/>
                  </a:solidFill>
                  <a:latin typeface="Calibri"/>
                  <a:cs typeface="Calibri"/>
                </a:rPr>
                <a:t>STC2</a:t>
              </a:r>
              <a:r>
                <a:rPr lang="nn-NO" sz="1400" b="1" spc="-20" dirty="0">
                  <a:solidFill>
                    <a:srgbClr val="FFFFFF"/>
                  </a:solidFill>
                  <a:latin typeface="Calibri"/>
                  <a:cs typeface="Calibri"/>
                </a:rPr>
                <a:t> Series </a:t>
              </a:r>
              <a:r>
                <a:rPr lang="nn-NO" sz="1000" spc="-20" dirty="0">
                  <a:solidFill>
                    <a:srgbClr val="FFFFFF"/>
                  </a:solidFill>
                  <a:latin typeface="Calibri"/>
                  <a:cs typeface="Calibri"/>
                </a:rPr>
                <a:t>(TGL. KL, EHL, AL)</a:t>
              </a:r>
            </a:p>
          </p:txBody>
        </p:sp>
        <p:pic>
          <p:nvPicPr>
            <p:cNvPr id="105" name="object 52">
              <a:extLst>
                <a:ext uri="{FF2B5EF4-FFF2-40B4-BE49-F238E27FC236}">
                  <a16:creationId xmlns:a16="http://schemas.microsoft.com/office/drawing/2014/main" id="{70D44518-339D-4FAD-8E3B-CCF7D7792E7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4828" y="2404991"/>
              <a:ext cx="315468" cy="131063"/>
            </a:xfrm>
            <a:prstGeom prst="rect">
              <a:avLst/>
            </a:prstGeom>
          </p:spPr>
        </p:pic>
      </p:grpSp>
      <p:sp>
        <p:nvSpPr>
          <p:cNvPr id="107" name="object 5">
            <a:extLst>
              <a:ext uri="{FF2B5EF4-FFF2-40B4-BE49-F238E27FC236}">
                <a16:creationId xmlns:a16="http://schemas.microsoft.com/office/drawing/2014/main" id="{E16EFED6-D8BC-4425-BEB1-E55950C0DC3D}"/>
              </a:ext>
            </a:extLst>
          </p:cNvPr>
          <p:cNvSpPr txBox="1"/>
          <p:nvPr/>
        </p:nvSpPr>
        <p:spPr>
          <a:xfrm>
            <a:off x="2067032" y="3145025"/>
            <a:ext cx="2611605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SP2 Series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(MTL, EHL. TGL, AL, KL)</a:t>
            </a:r>
          </a:p>
        </p:txBody>
      </p:sp>
      <p:sp>
        <p:nvSpPr>
          <p:cNvPr id="108" name="object 5">
            <a:extLst>
              <a:ext uri="{FF2B5EF4-FFF2-40B4-BE49-F238E27FC236}">
                <a16:creationId xmlns:a16="http://schemas.microsoft.com/office/drawing/2014/main" id="{439C99B9-B759-4091-B7E4-327B16BF260B}"/>
              </a:ext>
            </a:extLst>
          </p:cNvPr>
          <p:cNvSpPr txBox="1"/>
          <p:nvPr/>
        </p:nvSpPr>
        <p:spPr>
          <a:xfrm>
            <a:off x="2073319" y="3539760"/>
            <a:ext cx="2750169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400" b="1" spc="-20" dirty="0">
                <a:solidFill>
                  <a:srgbClr val="FFFFFF"/>
                </a:solidFill>
                <a:latin typeface="Calibri"/>
                <a:cs typeface="Calibri"/>
              </a:rPr>
              <a:t>SP2-IMX8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en-US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NXP</a:t>
            </a:r>
            <a:r>
              <a:rPr lang="zh-TW" altLang="en-US"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i.MX8 Plus)</a:t>
            </a:r>
            <a:endParaRPr lang="nn-NO" sz="1000" spc="-2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09" name="object 52">
            <a:extLst>
              <a:ext uri="{FF2B5EF4-FFF2-40B4-BE49-F238E27FC236}">
                <a16:creationId xmlns:a16="http://schemas.microsoft.com/office/drawing/2014/main" id="{4154DEAF-A5DF-4612-B31B-3FBD7C878DEA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027402" y="3200084"/>
            <a:ext cx="315468" cy="131063"/>
          </a:xfrm>
          <a:prstGeom prst="rect">
            <a:avLst/>
          </a:prstGeom>
        </p:spPr>
      </p:pic>
      <p:pic>
        <p:nvPicPr>
          <p:cNvPr id="110" name="圖片 109">
            <a:extLst>
              <a:ext uri="{FF2B5EF4-FFF2-40B4-BE49-F238E27FC236}">
                <a16:creationId xmlns:a16="http://schemas.microsoft.com/office/drawing/2014/main" id="{4F0C6E9C-8B03-4ED3-97B5-BC234D0C75E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263" y="3567648"/>
            <a:ext cx="455326" cy="222263"/>
          </a:xfrm>
          <a:prstGeom prst="rect">
            <a:avLst/>
          </a:prstGeom>
        </p:spPr>
      </p:pic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A98B6ECE-4AFC-415E-B573-29E8978E7F5B}"/>
              </a:ext>
            </a:extLst>
          </p:cNvPr>
          <p:cNvGrpSpPr/>
          <p:nvPr/>
        </p:nvGrpSpPr>
        <p:grpSpPr>
          <a:xfrm>
            <a:off x="5415668" y="3109157"/>
            <a:ext cx="2527862" cy="586699"/>
            <a:chOff x="5534897" y="3067824"/>
            <a:chExt cx="2527862" cy="586699"/>
          </a:xfrm>
        </p:grpSpPr>
        <p:sp>
          <p:nvSpPr>
            <p:cNvPr id="112" name="object 31">
              <a:extLst>
                <a:ext uri="{FF2B5EF4-FFF2-40B4-BE49-F238E27FC236}">
                  <a16:creationId xmlns:a16="http://schemas.microsoft.com/office/drawing/2014/main" id="{B17CC274-762B-4D34-BD74-876C4220703D}"/>
                </a:ext>
              </a:extLst>
            </p:cNvPr>
            <p:cNvSpPr txBox="1"/>
            <p:nvPr/>
          </p:nvSpPr>
          <p:spPr>
            <a:xfrm>
              <a:off x="5593311" y="3067824"/>
              <a:ext cx="2469448" cy="58669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SP2-TWL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Intel Twin Lake (N150, N250, N355)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10.1”/15.6”/21.5”</a:t>
              </a:r>
            </a:p>
          </p:txBody>
        </p:sp>
        <p:pic>
          <p:nvPicPr>
            <p:cNvPr id="113" name="object 52">
              <a:extLst>
                <a:ext uri="{FF2B5EF4-FFF2-40B4-BE49-F238E27FC236}">
                  <a16:creationId xmlns:a16="http://schemas.microsoft.com/office/drawing/2014/main" id="{D37325EA-6E31-40E2-A230-D729479C85E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13596" y="3122281"/>
              <a:ext cx="315468" cy="131063"/>
            </a:xfrm>
            <a:prstGeom prst="rect">
              <a:avLst/>
            </a:prstGeom>
          </p:spPr>
        </p:pic>
        <p:pic>
          <p:nvPicPr>
            <p:cNvPr id="114" name="object 34">
              <a:extLst>
                <a:ext uri="{FF2B5EF4-FFF2-40B4-BE49-F238E27FC236}">
                  <a16:creationId xmlns:a16="http://schemas.microsoft.com/office/drawing/2014/main" id="{21D97031-C299-4EE8-9C35-AF325D26AE0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4897" y="3112008"/>
              <a:ext cx="236220" cy="252984"/>
            </a:xfrm>
            <a:prstGeom prst="rect">
              <a:avLst/>
            </a:prstGeom>
          </p:spPr>
        </p:pic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FA6891CD-A624-4DC0-92C7-6138081219CA}"/>
              </a:ext>
            </a:extLst>
          </p:cNvPr>
          <p:cNvGrpSpPr/>
          <p:nvPr/>
        </p:nvGrpSpPr>
        <p:grpSpPr>
          <a:xfrm>
            <a:off x="9728863" y="3395647"/>
            <a:ext cx="1706547" cy="412292"/>
            <a:chOff x="9344478" y="2232302"/>
            <a:chExt cx="1706547" cy="412292"/>
          </a:xfrm>
        </p:grpSpPr>
        <p:sp>
          <p:nvSpPr>
            <p:cNvPr id="117" name="object 31">
              <a:extLst>
                <a:ext uri="{FF2B5EF4-FFF2-40B4-BE49-F238E27FC236}">
                  <a16:creationId xmlns:a16="http://schemas.microsoft.com/office/drawing/2014/main" id="{6AAB4402-074E-4BAB-A2DE-C9DB170403AC}"/>
                </a:ext>
              </a:extLst>
            </p:cNvPr>
            <p:cNvSpPr txBox="1"/>
            <p:nvPr/>
          </p:nvSpPr>
          <p:spPr>
            <a:xfrm>
              <a:off x="9393675" y="2232302"/>
              <a:ext cx="1657350" cy="412292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SP2</a:t>
              </a:r>
              <a:r>
                <a:rPr lang="zh-TW" altLang="en-US" sz="1400" b="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Next-Gen. </a:t>
              </a:r>
              <a:r>
                <a:rPr lang="en-US" altLang="zh-TW" sz="1200" b="1" dirty="0">
                  <a:solidFill>
                    <a:srgbClr val="FFFFFF"/>
                  </a:solidFill>
                  <a:latin typeface="Calibri"/>
                  <a:cs typeface="Calibri"/>
                </a:rPr>
                <a:t>ARM-based </a:t>
              </a:r>
            </a:p>
          </p:txBody>
        </p:sp>
        <p:pic>
          <p:nvPicPr>
            <p:cNvPr id="119" name="object 42">
              <a:extLst>
                <a:ext uri="{FF2B5EF4-FFF2-40B4-BE49-F238E27FC236}">
                  <a16:creationId xmlns:a16="http://schemas.microsoft.com/office/drawing/2014/main" id="{16830769-169D-4A71-96B8-7C808EBF5B8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44478" y="2268492"/>
              <a:ext cx="241333" cy="255896"/>
            </a:xfrm>
            <a:prstGeom prst="rect">
              <a:avLst/>
            </a:prstGeom>
          </p:spPr>
        </p:pic>
      </p:grp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2E530888-EF78-468B-8354-94AE318B999A}"/>
              </a:ext>
            </a:extLst>
          </p:cNvPr>
          <p:cNvGrpSpPr/>
          <p:nvPr/>
        </p:nvGrpSpPr>
        <p:grpSpPr>
          <a:xfrm>
            <a:off x="8937627" y="4046049"/>
            <a:ext cx="2528675" cy="586699"/>
            <a:chOff x="5534897" y="3059336"/>
            <a:chExt cx="2528675" cy="586699"/>
          </a:xfrm>
        </p:grpSpPr>
        <p:sp>
          <p:nvSpPr>
            <p:cNvPr id="124" name="object 31">
              <a:extLst>
                <a:ext uri="{FF2B5EF4-FFF2-40B4-BE49-F238E27FC236}">
                  <a16:creationId xmlns:a16="http://schemas.microsoft.com/office/drawing/2014/main" id="{1F0E66E9-5133-4007-B70D-C7783515D93F}"/>
                </a:ext>
              </a:extLst>
            </p:cNvPr>
            <p:cNvSpPr txBox="1"/>
            <p:nvPr/>
          </p:nvSpPr>
          <p:spPr>
            <a:xfrm>
              <a:off x="5594124" y="3059336"/>
              <a:ext cx="2469448" cy="58669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Titan2-MTL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pt-BR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Intel® Core™ Ultra H series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pt-BR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15.6”</a:t>
              </a: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/2</a:t>
              </a:r>
              <a:r>
                <a:rPr lang="pt-BR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1.5”</a:t>
              </a:r>
              <a:r>
                <a:rPr lang="en-US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/</a:t>
              </a:r>
              <a:r>
                <a:rPr lang="pt-BR" altLang="zh-TW" sz="1000" dirty="0">
                  <a:solidFill>
                    <a:srgbClr val="FFFFFF"/>
                  </a:solidFill>
                  <a:latin typeface="Calibri"/>
                  <a:cs typeface="Calibri"/>
                </a:rPr>
                <a:t>23.8”</a:t>
              </a:r>
            </a:p>
          </p:txBody>
        </p:sp>
        <p:pic>
          <p:nvPicPr>
            <p:cNvPr id="125" name="object 52">
              <a:extLst>
                <a:ext uri="{FF2B5EF4-FFF2-40B4-BE49-F238E27FC236}">
                  <a16:creationId xmlns:a16="http://schemas.microsoft.com/office/drawing/2014/main" id="{9BEDCF7F-D7DF-4274-94A0-F28E7BF0D2A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61897" y="3107437"/>
              <a:ext cx="315468" cy="131063"/>
            </a:xfrm>
            <a:prstGeom prst="rect">
              <a:avLst/>
            </a:prstGeom>
          </p:spPr>
        </p:pic>
        <p:pic>
          <p:nvPicPr>
            <p:cNvPr id="126" name="object 34">
              <a:extLst>
                <a:ext uri="{FF2B5EF4-FFF2-40B4-BE49-F238E27FC236}">
                  <a16:creationId xmlns:a16="http://schemas.microsoft.com/office/drawing/2014/main" id="{03A0108D-3063-42ED-AA8F-C072DCED494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4897" y="3112008"/>
              <a:ext cx="236220" cy="252984"/>
            </a:xfrm>
            <a:prstGeom prst="rect">
              <a:avLst/>
            </a:prstGeom>
          </p:spPr>
        </p:pic>
      </p:grpSp>
      <p:sp>
        <p:nvSpPr>
          <p:cNvPr id="127" name="object 5">
            <a:extLst>
              <a:ext uri="{FF2B5EF4-FFF2-40B4-BE49-F238E27FC236}">
                <a16:creationId xmlns:a16="http://schemas.microsoft.com/office/drawing/2014/main" id="{DE7D51FF-AA1F-4695-945B-AA9B134BD8A8}"/>
              </a:ext>
            </a:extLst>
          </p:cNvPr>
          <p:cNvSpPr txBox="1"/>
          <p:nvPr/>
        </p:nvSpPr>
        <p:spPr>
          <a:xfrm>
            <a:off x="2081333" y="4240655"/>
            <a:ext cx="2750169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400" b="1" spc="-20" dirty="0">
                <a:solidFill>
                  <a:srgbClr val="FFFFFF"/>
                </a:solidFill>
                <a:latin typeface="Calibri"/>
                <a:cs typeface="Calibri"/>
              </a:rPr>
              <a:t>Titan2</a:t>
            </a: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 Series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(TGL, 16:9)</a:t>
            </a:r>
          </a:p>
        </p:txBody>
      </p:sp>
      <p:pic>
        <p:nvPicPr>
          <p:cNvPr id="128" name="object 52">
            <a:extLst>
              <a:ext uri="{FF2B5EF4-FFF2-40B4-BE49-F238E27FC236}">
                <a16:creationId xmlns:a16="http://schemas.microsoft.com/office/drawing/2014/main" id="{4CB92BAC-F0AB-4254-B1A1-BFC800ABE296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49412" y="4290948"/>
            <a:ext cx="315468" cy="131063"/>
          </a:xfrm>
          <a:prstGeom prst="rect">
            <a:avLst/>
          </a:prstGeom>
        </p:spPr>
      </p:pic>
      <p:sp>
        <p:nvSpPr>
          <p:cNvPr id="129" name="object 5">
            <a:extLst>
              <a:ext uri="{FF2B5EF4-FFF2-40B4-BE49-F238E27FC236}">
                <a16:creationId xmlns:a16="http://schemas.microsoft.com/office/drawing/2014/main" id="{210B3821-B73D-41EC-B0EC-ACD561E20BEC}"/>
              </a:ext>
            </a:extLst>
          </p:cNvPr>
          <p:cNvSpPr txBox="1"/>
          <p:nvPr/>
        </p:nvSpPr>
        <p:spPr>
          <a:xfrm>
            <a:off x="2098825" y="4926853"/>
            <a:ext cx="2611605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EMP-520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(4x HDMI, EDID)</a:t>
            </a:r>
          </a:p>
        </p:txBody>
      </p:sp>
      <p:pic>
        <p:nvPicPr>
          <p:cNvPr id="130" name="object 52">
            <a:extLst>
              <a:ext uri="{FF2B5EF4-FFF2-40B4-BE49-F238E27FC236}">
                <a16:creationId xmlns:a16="http://schemas.microsoft.com/office/drawing/2014/main" id="{353F475C-0C74-4652-BD08-A778B9F34D5E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49412" y="4978245"/>
            <a:ext cx="315468" cy="131063"/>
          </a:xfrm>
          <a:prstGeom prst="rect">
            <a:avLst/>
          </a:prstGeom>
        </p:spPr>
      </p:pic>
      <p:sp>
        <p:nvSpPr>
          <p:cNvPr id="131" name="object 5">
            <a:extLst>
              <a:ext uri="{FF2B5EF4-FFF2-40B4-BE49-F238E27FC236}">
                <a16:creationId xmlns:a16="http://schemas.microsoft.com/office/drawing/2014/main" id="{904E0C19-CFE8-4D3C-B601-75EAFF2FA318}"/>
              </a:ext>
            </a:extLst>
          </p:cNvPr>
          <p:cNvSpPr txBox="1"/>
          <p:nvPr/>
        </p:nvSpPr>
        <p:spPr>
          <a:xfrm>
            <a:off x="2090676" y="5307207"/>
            <a:ext cx="2611605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EMP-510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(1x DP, 3x HDMI)</a:t>
            </a:r>
          </a:p>
        </p:txBody>
      </p:sp>
      <p:pic>
        <p:nvPicPr>
          <p:cNvPr id="132" name="object 52">
            <a:extLst>
              <a:ext uri="{FF2B5EF4-FFF2-40B4-BE49-F238E27FC236}">
                <a16:creationId xmlns:a16="http://schemas.microsoft.com/office/drawing/2014/main" id="{F23E9FBD-713E-4F12-BE34-4B5A4DC88FED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71666" y="5355488"/>
            <a:ext cx="315468" cy="131063"/>
          </a:xfrm>
          <a:prstGeom prst="rect">
            <a:avLst/>
          </a:prstGeom>
        </p:spPr>
      </p:pic>
      <p:sp>
        <p:nvSpPr>
          <p:cNvPr id="133" name="object 5">
            <a:extLst>
              <a:ext uri="{FF2B5EF4-FFF2-40B4-BE49-F238E27FC236}">
                <a16:creationId xmlns:a16="http://schemas.microsoft.com/office/drawing/2014/main" id="{64ED1BC5-17C6-48A5-B075-218BBBB822C5}"/>
              </a:ext>
            </a:extLst>
          </p:cNvPr>
          <p:cNvSpPr txBox="1"/>
          <p:nvPr/>
        </p:nvSpPr>
        <p:spPr>
          <a:xfrm>
            <a:off x="2098399" y="5673939"/>
            <a:ext cx="2611605" cy="22762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EMP-</a:t>
            </a:r>
            <a:r>
              <a:rPr lang="en-US" altLang="zh-TW" sz="1400" b="1" spc="-20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lang="nn-NO" sz="1400" b="1" spc="-20" dirty="0">
                <a:solidFill>
                  <a:srgbClr val="FFFFFF"/>
                </a:solidFill>
                <a:latin typeface="Calibri"/>
                <a:cs typeface="Calibri"/>
              </a:rPr>
              <a:t>0 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en-US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lang="nn-NO" sz="1000" spc="-20" dirty="0">
                <a:solidFill>
                  <a:srgbClr val="FFFFFF"/>
                </a:solidFill>
                <a:latin typeface="Calibri"/>
                <a:cs typeface="Calibri"/>
              </a:rPr>
              <a:t>x HDMI)</a:t>
            </a:r>
          </a:p>
        </p:txBody>
      </p:sp>
      <p:pic>
        <p:nvPicPr>
          <p:cNvPr id="134" name="object 52">
            <a:extLst>
              <a:ext uri="{FF2B5EF4-FFF2-40B4-BE49-F238E27FC236}">
                <a16:creationId xmlns:a16="http://schemas.microsoft.com/office/drawing/2014/main" id="{5D4EFC31-6ABD-4313-8461-EDBCC78C7704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356198" y="5730095"/>
            <a:ext cx="315468" cy="131063"/>
          </a:xfrm>
          <a:prstGeom prst="rect">
            <a:avLst/>
          </a:prstGeom>
        </p:spPr>
      </p:pic>
      <p:sp>
        <p:nvSpPr>
          <p:cNvPr id="136" name="object 31">
            <a:extLst>
              <a:ext uri="{FF2B5EF4-FFF2-40B4-BE49-F238E27FC236}">
                <a16:creationId xmlns:a16="http://schemas.microsoft.com/office/drawing/2014/main" id="{6EA87197-4526-44A8-B647-047828A8C4A5}"/>
              </a:ext>
            </a:extLst>
          </p:cNvPr>
          <p:cNvSpPr txBox="1"/>
          <p:nvPr/>
        </p:nvSpPr>
        <p:spPr>
          <a:xfrm>
            <a:off x="4911410" y="5563232"/>
            <a:ext cx="2469448" cy="4071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0510" marR="173990">
              <a:lnSpc>
                <a:spcPct val="100000"/>
              </a:lnSpc>
              <a:spcBef>
                <a:spcPts val="210"/>
              </a:spcBef>
            </a:pPr>
            <a:r>
              <a:rPr lang="en-US" altLang="zh-TW" sz="1400" b="1" dirty="0">
                <a:solidFill>
                  <a:srgbClr val="FFFFFF"/>
                </a:solidFill>
                <a:latin typeface="Calibri"/>
                <a:cs typeface="Calibri"/>
              </a:rPr>
              <a:t>EMP-100-IMX8</a:t>
            </a:r>
          </a:p>
          <a:p>
            <a:pPr marL="270510" marR="173990">
              <a:lnSpc>
                <a:spcPct val="100000"/>
              </a:lnSpc>
              <a:spcBef>
                <a:spcPts val="210"/>
              </a:spcBef>
            </a:pPr>
            <a:r>
              <a:rPr lang="nn-NO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en-US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NXP</a:t>
            </a:r>
            <a:r>
              <a:rPr lang="zh-TW" altLang="en-US"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zh-TW" sz="1000" spc="-20" dirty="0">
                <a:solidFill>
                  <a:srgbClr val="FFFFFF"/>
                </a:solidFill>
                <a:latin typeface="Calibri"/>
                <a:cs typeface="Calibri"/>
              </a:rPr>
              <a:t>i.MX8 Plus)</a:t>
            </a:r>
            <a:endParaRPr lang="en-US" altLang="zh-TW" sz="1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39" name="圖片 138">
            <a:extLst>
              <a:ext uri="{FF2B5EF4-FFF2-40B4-BE49-F238E27FC236}">
                <a16:creationId xmlns:a16="http://schemas.microsoft.com/office/drawing/2014/main" id="{36A93A08-561E-4D05-8064-24F0ED7D6F6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439" y="5578046"/>
            <a:ext cx="455326" cy="222263"/>
          </a:xfrm>
          <a:prstGeom prst="rect">
            <a:avLst/>
          </a:prstGeom>
        </p:spPr>
      </p:pic>
      <p:sp>
        <p:nvSpPr>
          <p:cNvPr id="161" name="object 2">
            <a:extLst>
              <a:ext uri="{FF2B5EF4-FFF2-40B4-BE49-F238E27FC236}">
                <a16:creationId xmlns:a16="http://schemas.microsoft.com/office/drawing/2014/main" id="{2676DE1F-9811-4FD0-BCA5-18454A293A4F}"/>
              </a:ext>
            </a:extLst>
          </p:cNvPr>
          <p:cNvSpPr/>
          <p:nvPr/>
        </p:nvSpPr>
        <p:spPr>
          <a:xfrm>
            <a:off x="1572907" y="5993005"/>
            <a:ext cx="10473855" cy="89868"/>
          </a:xfrm>
          <a:custGeom>
            <a:avLst/>
            <a:gdLst/>
            <a:ahLst/>
            <a:cxnLst/>
            <a:rect l="l" t="t" r="r" b="b"/>
            <a:pathLst>
              <a:path w="11012170" h="76200">
                <a:moveTo>
                  <a:pt x="10935728" y="0"/>
                </a:moveTo>
                <a:lnTo>
                  <a:pt x="10935728" y="76200"/>
                </a:lnTo>
                <a:lnTo>
                  <a:pt x="10999074" y="44452"/>
                </a:lnTo>
                <a:lnTo>
                  <a:pt x="10948682" y="44452"/>
                </a:lnTo>
                <a:lnTo>
                  <a:pt x="10948682" y="31752"/>
                </a:lnTo>
                <a:lnTo>
                  <a:pt x="10999383" y="31752"/>
                </a:lnTo>
                <a:lnTo>
                  <a:pt x="10935728" y="0"/>
                </a:lnTo>
                <a:close/>
              </a:path>
              <a:path w="11012170" h="76200">
                <a:moveTo>
                  <a:pt x="10935728" y="31752"/>
                </a:moveTo>
                <a:lnTo>
                  <a:pt x="0" y="44970"/>
                </a:lnTo>
                <a:lnTo>
                  <a:pt x="25" y="57670"/>
                </a:lnTo>
                <a:lnTo>
                  <a:pt x="10935728" y="44452"/>
                </a:lnTo>
                <a:lnTo>
                  <a:pt x="10935728" y="31752"/>
                </a:lnTo>
                <a:close/>
              </a:path>
              <a:path w="11012170" h="76200">
                <a:moveTo>
                  <a:pt x="10999383" y="31752"/>
                </a:moveTo>
                <a:lnTo>
                  <a:pt x="10948682" y="31752"/>
                </a:lnTo>
                <a:lnTo>
                  <a:pt x="10948682" y="44452"/>
                </a:lnTo>
                <a:lnTo>
                  <a:pt x="10999074" y="44452"/>
                </a:lnTo>
                <a:lnTo>
                  <a:pt x="11011928" y="38011"/>
                </a:lnTo>
                <a:lnTo>
                  <a:pt x="10999383" y="3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4">
            <a:extLst>
              <a:ext uri="{FF2B5EF4-FFF2-40B4-BE49-F238E27FC236}">
                <a16:creationId xmlns:a16="http://schemas.microsoft.com/office/drawing/2014/main" id="{01684B1C-BC4B-41B7-A39D-BE027D89A7B6}"/>
              </a:ext>
            </a:extLst>
          </p:cNvPr>
          <p:cNvSpPr/>
          <p:nvPr/>
        </p:nvSpPr>
        <p:spPr>
          <a:xfrm>
            <a:off x="1550047" y="981027"/>
            <a:ext cx="45719" cy="5068132"/>
          </a:xfrm>
          <a:custGeom>
            <a:avLst/>
            <a:gdLst/>
            <a:ahLst/>
            <a:cxnLst/>
            <a:rect l="l" t="t" r="r" b="b"/>
            <a:pathLst>
              <a:path w="76834" h="4838700">
                <a:moveTo>
                  <a:pt x="44616" y="63500"/>
                </a:moveTo>
                <a:lnTo>
                  <a:pt x="31916" y="63500"/>
                </a:lnTo>
                <a:lnTo>
                  <a:pt x="18631" y="4838192"/>
                </a:lnTo>
                <a:lnTo>
                  <a:pt x="31331" y="4838192"/>
                </a:lnTo>
                <a:lnTo>
                  <a:pt x="44580" y="76327"/>
                </a:lnTo>
                <a:lnTo>
                  <a:pt x="44616" y="63500"/>
                </a:lnTo>
                <a:close/>
              </a:path>
              <a:path w="76834" h="4838700">
                <a:moveTo>
                  <a:pt x="38443" y="0"/>
                </a:moveTo>
                <a:lnTo>
                  <a:pt x="0" y="76327"/>
                </a:lnTo>
                <a:lnTo>
                  <a:pt x="31880" y="76327"/>
                </a:lnTo>
                <a:lnTo>
                  <a:pt x="31916" y="63500"/>
                </a:lnTo>
                <a:lnTo>
                  <a:pt x="69961" y="63500"/>
                </a:lnTo>
                <a:lnTo>
                  <a:pt x="38443" y="0"/>
                </a:lnTo>
                <a:close/>
              </a:path>
              <a:path w="76834" h="4838700">
                <a:moveTo>
                  <a:pt x="69961" y="63500"/>
                </a:moveTo>
                <a:lnTo>
                  <a:pt x="44616" y="63500"/>
                </a:lnTo>
                <a:lnTo>
                  <a:pt x="44580" y="76327"/>
                </a:lnTo>
                <a:lnTo>
                  <a:pt x="76327" y="76327"/>
                </a:lnTo>
                <a:lnTo>
                  <a:pt x="69961" y="6350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93A8FCA6-F98D-465D-ABDF-B2F237413B0E}"/>
              </a:ext>
            </a:extLst>
          </p:cNvPr>
          <p:cNvGrpSpPr/>
          <p:nvPr/>
        </p:nvGrpSpPr>
        <p:grpSpPr>
          <a:xfrm>
            <a:off x="9502223" y="1170454"/>
            <a:ext cx="2027369" cy="586699"/>
            <a:chOff x="6693765" y="1217918"/>
            <a:chExt cx="2027369" cy="586699"/>
          </a:xfrm>
        </p:grpSpPr>
        <p:sp>
          <p:nvSpPr>
            <p:cNvPr id="120" name="object 31">
              <a:extLst>
                <a:ext uri="{FF2B5EF4-FFF2-40B4-BE49-F238E27FC236}">
                  <a16:creationId xmlns:a16="http://schemas.microsoft.com/office/drawing/2014/main" id="{541B4ECC-1795-455D-9323-5CBB1B4AAC8A}"/>
                </a:ext>
              </a:extLst>
            </p:cNvPr>
            <p:cNvSpPr txBox="1"/>
            <p:nvPr/>
          </p:nvSpPr>
          <p:spPr>
            <a:xfrm>
              <a:off x="6736403" y="1217918"/>
              <a:ext cx="1984731" cy="58669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400" b="1" dirty="0">
                  <a:solidFill>
                    <a:srgbClr val="FFFFFF"/>
                  </a:solidFill>
                  <a:latin typeface="Calibri"/>
                  <a:cs typeface="Calibri"/>
                </a:rPr>
                <a:t>OM-320/430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(</a:t>
              </a:r>
              <a:r>
                <a:rPr lang="zh-TW" altLang="en-US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*</a:t>
              </a:r>
              <a:r>
                <a:rPr lang="en-US" altLang="zh-TW" sz="1000" b="1" spc="-10" dirty="0">
                  <a:solidFill>
                    <a:srgbClr val="FFFFFF"/>
                  </a:solidFill>
                  <a:latin typeface="Calibri"/>
                  <a:cs typeface="Calibri"/>
                </a:rPr>
                <a:t>High Brightness)</a:t>
              </a:r>
            </a:p>
            <a:p>
              <a:pPr marL="270510" marR="173990">
                <a:lnSpc>
                  <a:spcPct val="100000"/>
                </a:lnSpc>
                <a:spcBef>
                  <a:spcPts val="210"/>
                </a:spcBef>
              </a:pPr>
              <a:r>
                <a:rPr lang="en-US" altLang="zh-TW" sz="1000" dirty="0">
                  <a:solidFill>
                    <a:schemeClr val="bg1"/>
                  </a:solidFill>
                  <a:latin typeface="Calibri"/>
                  <a:cs typeface="Calibri"/>
                </a:rPr>
                <a:t>2K FHD/4K UHD Resolution</a:t>
              </a:r>
            </a:p>
          </p:txBody>
        </p:sp>
        <p:pic>
          <p:nvPicPr>
            <p:cNvPr id="121" name="object 34">
              <a:extLst>
                <a:ext uri="{FF2B5EF4-FFF2-40B4-BE49-F238E27FC236}">
                  <a16:creationId xmlns:a16="http://schemas.microsoft.com/office/drawing/2014/main" id="{BC2AB3A0-9209-469B-A8F0-06A1D7B49A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3765" y="1269170"/>
              <a:ext cx="236220" cy="252984"/>
            </a:xfrm>
            <a:prstGeom prst="rect">
              <a:avLst/>
            </a:prstGeom>
          </p:spPr>
        </p:pic>
      </p:grpSp>
      <p:grpSp>
        <p:nvGrpSpPr>
          <p:cNvPr id="122" name="object 6">
            <a:extLst>
              <a:ext uri="{FF2B5EF4-FFF2-40B4-BE49-F238E27FC236}">
                <a16:creationId xmlns:a16="http://schemas.microsoft.com/office/drawing/2014/main" id="{A74C9310-89E1-4067-B032-36EDF8B7821E}"/>
              </a:ext>
            </a:extLst>
          </p:cNvPr>
          <p:cNvGrpSpPr/>
          <p:nvPr/>
        </p:nvGrpSpPr>
        <p:grpSpPr>
          <a:xfrm>
            <a:off x="4831374" y="5589013"/>
            <a:ext cx="338455" cy="355600"/>
            <a:chOff x="1010411" y="3173006"/>
            <a:chExt cx="338455" cy="355600"/>
          </a:xfrm>
        </p:grpSpPr>
        <p:pic>
          <p:nvPicPr>
            <p:cNvPr id="137" name="object 7">
              <a:extLst>
                <a:ext uri="{FF2B5EF4-FFF2-40B4-BE49-F238E27FC236}">
                  <a16:creationId xmlns:a16="http://schemas.microsoft.com/office/drawing/2014/main" id="{2C52A66F-7044-47A1-AD22-694CF8EE480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141" name="object 8">
              <a:extLst>
                <a:ext uri="{FF2B5EF4-FFF2-40B4-BE49-F238E27FC236}">
                  <a16:creationId xmlns:a16="http://schemas.microsoft.com/office/drawing/2014/main" id="{82FE079B-8B0D-4C36-8295-1FE00BA0864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6F779ECA-2301-4DF2-8B84-B46A1CCDC85A}"/>
              </a:ext>
            </a:extLst>
          </p:cNvPr>
          <p:cNvGrpSpPr/>
          <p:nvPr/>
        </p:nvGrpSpPr>
        <p:grpSpPr>
          <a:xfrm>
            <a:off x="213056" y="218062"/>
            <a:ext cx="1091444" cy="246498"/>
            <a:chOff x="2686155" y="239393"/>
            <a:chExt cx="1091444" cy="246498"/>
          </a:xfrm>
        </p:grpSpPr>
        <p:sp>
          <p:nvSpPr>
            <p:cNvPr id="138" name="矩形: 圓角 137">
              <a:extLst>
                <a:ext uri="{FF2B5EF4-FFF2-40B4-BE49-F238E27FC236}">
                  <a16:creationId xmlns:a16="http://schemas.microsoft.com/office/drawing/2014/main" id="{B35778D8-ACFA-47C9-BAB6-24FC14E07F83}"/>
                </a:ext>
              </a:extLst>
            </p:cNvPr>
            <p:cNvSpPr/>
            <p:nvPr/>
          </p:nvSpPr>
          <p:spPr>
            <a:xfrm>
              <a:off x="2716000" y="243614"/>
              <a:ext cx="1052951" cy="24227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0" name="文字版面配置區 2">
              <a:extLst>
                <a:ext uri="{FF2B5EF4-FFF2-40B4-BE49-F238E27FC236}">
                  <a16:creationId xmlns:a16="http://schemas.microsoft.com/office/drawing/2014/main" id="{BB558F08-061F-45F7-95E6-560ABD4A717B}"/>
                </a:ext>
              </a:extLst>
            </p:cNvPr>
            <p:cNvSpPr txBox="1">
              <a:spLocks/>
            </p:cNvSpPr>
            <p:nvPr/>
          </p:nvSpPr>
          <p:spPr>
            <a:xfrm>
              <a:off x="2686155" y="239393"/>
              <a:ext cx="109144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>
                <a:buNone/>
                <a:defRPr sz="1800" baseline="0">
                  <a:solidFill>
                    <a:srgbClr val="CF3339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buNone/>
                <a:defRPr>
                  <a:latin typeface="+mn-lt"/>
                  <a:ea typeface="+mn-ea"/>
                  <a:cs typeface="+mn-cs"/>
                </a:defRPr>
              </a:lvl2pPr>
              <a:lvl3pPr marL="914400" indent="0">
                <a:buNone/>
                <a:defRPr>
                  <a:latin typeface="+mn-lt"/>
                  <a:ea typeface="+mn-ea"/>
                  <a:cs typeface="+mn-cs"/>
                </a:defRPr>
              </a:lvl3pPr>
              <a:lvl4pPr marL="1371600" indent="0">
                <a:buNone/>
                <a:defRPr>
                  <a:latin typeface="+mn-lt"/>
                  <a:ea typeface="+mn-ea"/>
                  <a:cs typeface="+mn-cs"/>
                </a:defRPr>
              </a:lvl4pPr>
              <a:lvl5pPr marL="1828800" indent="0">
                <a:buNone/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dirty="0">
                  <a:solidFill>
                    <a:schemeClr val="tx1"/>
                  </a:solidFill>
                  <a:latin typeface="Ubuntu" panose="020B0504030602030204" pitchFamily="34" charset="0"/>
                </a:rPr>
                <a:t>2026 Q2</a:t>
              </a:r>
              <a:endParaRPr lang="zh-TW" altLang="en-US" sz="1400" b="1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C9CA9E4F-7603-4CAD-A6B0-976D7B330FB1}"/>
              </a:ext>
            </a:extLst>
          </p:cNvPr>
          <p:cNvGrpSpPr/>
          <p:nvPr/>
        </p:nvGrpSpPr>
        <p:grpSpPr>
          <a:xfrm>
            <a:off x="10339577" y="2148500"/>
            <a:ext cx="1687537" cy="586699"/>
            <a:chOff x="9094459" y="2195066"/>
            <a:chExt cx="1687537" cy="586699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F6094C51-83E8-48A2-8EDE-F87CA93F4673}"/>
                </a:ext>
              </a:extLst>
            </p:cNvPr>
            <p:cNvGrpSpPr/>
            <p:nvPr/>
          </p:nvGrpSpPr>
          <p:grpSpPr>
            <a:xfrm>
              <a:off x="9124646" y="2195066"/>
              <a:ext cx="1657350" cy="586699"/>
              <a:chOff x="9386795" y="2282042"/>
              <a:chExt cx="1657350" cy="586699"/>
            </a:xfrm>
          </p:grpSpPr>
          <p:sp>
            <p:nvSpPr>
              <p:cNvPr id="80" name="object 31">
                <a:extLst>
                  <a:ext uri="{FF2B5EF4-FFF2-40B4-BE49-F238E27FC236}">
                    <a16:creationId xmlns:a16="http://schemas.microsoft.com/office/drawing/2014/main" id="{5EA2A0AB-A1CA-4B9B-B342-C80CC2181C62}"/>
                  </a:ext>
                </a:extLst>
              </p:cNvPr>
              <p:cNvSpPr txBox="1"/>
              <p:nvPr/>
            </p:nvSpPr>
            <p:spPr>
              <a:xfrm>
                <a:off x="9386795" y="2282042"/>
                <a:ext cx="1657350" cy="586699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270510" marR="173990">
                  <a:lnSpc>
                    <a:spcPct val="100000"/>
                  </a:lnSpc>
                  <a:spcBef>
                    <a:spcPts val="210"/>
                  </a:spcBef>
                </a:pPr>
                <a:r>
                  <a:rPr lang="en-US" altLang="zh-TW" sz="1400" b="1" dirty="0">
                    <a:solidFill>
                      <a:srgbClr val="FFFFFF"/>
                    </a:solidFill>
                    <a:latin typeface="Calibri"/>
                    <a:cs typeface="Calibri"/>
                  </a:rPr>
                  <a:t>STC2-TWL</a:t>
                </a:r>
              </a:p>
              <a:p>
                <a:pPr marL="270510" marR="173990">
                  <a:lnSpc>
                    <a:spcPct val="100000"/>
                  </a:lnSpc>
                  <a:spcBef>
                    <a:spcPts val="210"/>
                  </a:spcBef>
                </a:pPr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  <a:cs typeface="Calibri"/>
                  </a:rPr>
                  <a:t>Intel Twin Lake</a:t>
                </a:r>
              </a:p>
              <a:p>
                <a:pPr marL="270510" marR="173990">
                  <a:lnSpc>
                    <a:spcPct val="100000"/>
                  </a:lnSpc>
                  <a:spcBef>
                    <a:spcPts val="210"/>
                  </a:spcBef>
                </a:pPr>
                <a:r>
                  <a:rPr lang="en-US" altLang="zh-TW" sz="1000" dirty="0">
                    <a:solidFill>
                      <a:srgbClr val="FFFFFF"/>
                    </a:solidFill>
                    <a:latin typeface="Calibri"/>
                    <a:cs typeface="Calibri"/>
                  </a:rPr>
                  <a:t>10.1”/15.6”/21.5”</a:t>
                </a:r>
              </a:p>
            </p:txBody>
          </p:sp>
          <p:pic>
            <p:nvPicPr>
              <p:cNvPr id="81" name="object 52">
                <a:extLst>
                  <a:ext uri="{FF2B5EF4-FFF2-40B4-BE49-F238E27FC236}">
                    <a16:creationId xmlns:a16="http://schemas.microsoft.com/office/drawing/2014/main" id="{1911D72A-3CD6-4018-8A88-1BC884F8A07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0468051" y="2320183"/>
                <a:ext cx="315468" cy="131063"/>
              </a:xfrm>
              <a:prstGeom prst="rect">
                <a:avLst/>
              </a:prstGeom>
            </p:spPr>
          </p:pic>
        </p:grpSp>
        <p:pic>
          <p:nvPicPr>
            <p:cNvPr id="142" name="object 34">
              <a:extLst>
                <a:ext uri="{FF2B5EF4-FFF2-40B4-BE49-F238E27FC236}">
                  <a16:creationId xmlns:a16="http://schemas.microsoft.com/office/drawing/2014/main" id="{62A567E7-C0C7-4DE3-B677-6114A6796F5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4459" y="2256425"/>
              <a:ext cx="236220" cy="252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295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637828F-4EB3-490C-A62B-79B6EAB59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4</a:t>
            </a:fld>
            <a:endParaRPr lang="x-none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10A809D-5876-430F-A31A-8AFC824983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id="{9FE7991D-B467-4EB4-AFC6-BC53113FEF0B}"/>
              </a:ext>
            </a:extLst>
          </p:cNvPr>
          <p:cNvSpPr txBox="1">
            <a:spLocks/>
          </p:cNvSpPr>
          <p:nvPr/>
        </p:nvSpPr>
        <p:spPr>
          <a:xfrm>
            <a:off x="633040" y="478850"/>
            <a:ext cx="4665325" cy="656224"/>
          </a:xfr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b="1" dirty="0">
                <a:solidFill>
                  <a:schemeClr val="bg1"/>
                </a:solidFill>
                <a:latin typeface="Ubuntu" panose="020B0504030602030204" pitchFamily="34" charset="0"/>
              </a:rPr>
              <a:t>MXM</a:t>
            </a:r>
            <a:r>
              <a:rPr lang="zh-TW" altLang="en-US" sz="3200" b="1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Ubuntu" panose="020B0504030602030204" pitchFamily="34" charset="0"/>
              </a:rPr>
              <a:t>GPU Modules</a:t>
            </a:r>
            <a:endParaRPr lang="zh-TW" altLang="en-US" sz="32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B5A313AA-DD08-45F6-A34C-AA208B330F50}"/>
              </a:ext>
            </a:extLst>
          </p:cNvPr>
          <p:cNvSpPr/>
          <p:nvPr/>
        </p:nvSpPr>
        <p:spPr>
          <a:xfrm>
            <a:off x="783323" y="6054940"/>
            <a:ext cx="11012170" cy="76200"/>
          </a:xfrm>
          <a:custGeom>
            <a:avLst/>
            <a:gdLst/>
            <a:ahLst/>
            <a:cxnLst/>
            <a:rect l="l" t="t" r="r" b="b"/>
            <a:pathLst>
              <a:path w="11012170" h="76200">
                <a:moveTo>
                  <a:pt x="10935728" y="0"/>
                </a:moveTo>
                <a:lnTo>
                  <a:pt x="10935728" y="76200"/>
                </a:lnTo>
                <a:lnTo>
                  <a:pt x="10999074" y="44452"/>
                </a:lnTo>
                <a:lnTo>
                  <a:pt x="10948682" y="44452"/>
                </a:lnTo>
                <a:lnTo>
                  <a:pt x="10948682" y="31752"/>
                </a:lnTo>
                <a:lnTo>
                  <a:pt x="10999383" y="31752"/>
                </a:lnTo>
                <a:lnTo>
                  <a:pt x="10935728" y="0"/>
                </a:lnTo>
                <a:close/>
              </a:path>
              <a:path w="11012170" h="76200">
                <a:moveTo>
                  <a:pt x="10935728" y="31752"/>
                </a:moveTo>
                <a:lnTo>
                  <a:pt x="0" y="44970"/>
                </a:lnTo>
                <a:lnTo>
                  <a:pt x="25" y="57670"/>
                </a:lnTo>
                <a:lnTo>
                  <a:pt x="10935728" y="44452"/>
                </a:lnTo>
                <a:lnTo>
                  <a:pt x="10935728" y="31752"/>
                </a:lnTo>
                <a:close/>
              </a:path>
              <a:path w="11012170" h="76200">
                <a:moveTo>
                  <a:pt x="10999383" y="31752"/>
                </a:moveTo>
                <a:lnTo>
                  <a:pt x="10948682" y="31752"/>
                </a:lnTo>
                <a:lnTo>
                  <a:pt x="10948682" y="44452"/>
                </a:lnTo>
                <a:lnTo>
                  <a:pt x="10999074" y="44452"/>
                </a:lnTo>
                <a:lnTo>
                  <a:pt x="11011928" y="38011"/>
                </a:lnTo>
                <a:lnTo>
                  <a:pt x="10999383" y="31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F8B677A8-F871-4705-9924-B46148B6DC47}"/>
              </a:ext>
            </a:extLst>
          </p:cNvPr>
          <p:cNvSpPr txBox="1"/>
          <p:nvPr/>
        </p:nvSpPr>
        <p:spPr>
          <a:xfrm>
            <a:off x="5868161" y="5817819"/>
            <a:ext cx="6299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1H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A0134EB9-112B-4EAE-B098-8CE9ABA6055F}"/>
              </a:ext>
            </a:extLst>
          </p:cNvPr>
          <p:cNvSpPr/>
          <p:nvPr/>
        </p:nvSpPr>
        <p:spPr>
          <a:xfrm>
            <a:off x="758354" y="1267967"/>
            <a:ext cx="76835" cy="4838700"/>
          </a:xfrm>
          <a:custGeom>
            <a:avLst/>
            <a:gdLst/>
            <a:ahLst/>
            <a:cxnLst/>
            <a:rect l="l" t="t" r="r" b="b"/>
            <a:pathLst>
              <a:path w="76834" h="4838700">
                <a:moveTo>
                  <a:pt x="44616" y="63500"/>
                </a:moveTo>
                <a:lnTo>
                  <a:pt x="31916" y="63500"/>
                </a:lnTo>
                <a:lnTo>
                  <a:pt x="18631" y="4838192"/>
                </a:lnTo>
                <a:lnTo>
                  <a:pt x="31331" y="4838192"/>
                </a:lnTo>
                <a:lnTo>
                  <a:pt x="44580" y="76327"/>
                </a:lnTo>
                <a:lnTo>
                  <a:pt x="44616" y="63500"/>
                </a:lnTo>
                <a:close/>
              </a:path>
              <a:path w="76834" h="4838700">
                <a:moveTo>
                  <a:pt x="38443" y="0"/>
                </a:moveTo>
                <a:lnTo>
                  <a:pt x="0" y="76327"/>
                </a:lnTo>
                <a:lnTo>
                  <a:pt x="31880" y="76327"/>
                </a:lnTo>
                <a:lnTo>
                  <a:pt x="31916" y="63500"/>
                </a:lnTo>
                <a:lnTo>
                  <a:pt x="69961" y="63500"/>
                </a:lnTo>
                <a:lnTo>
                  <a:pt x="38443" y="0"/>
                </a:lnTo>
                <a:close/>
              </a:path>
              <a:path w="76834" h="4838700">
                <a:moveTo>
                  <a:pt x="69961" y="63500"/>
                </a:moveTo>
                <a:lnTo>
                  <a:pt x="44616" y="63500"/>
                </a:lnTo>
                <a:lnTo>
                  <a:pt x="44580" y="76327"/>
                </a:lnTo>
                <a:lnTo>
                  <a:pt x="76327" y="76327"/>
                </a:lnTo>
                <a:lnTo>
                  <a:pt x="69961" y="63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4">
            <a:extLst>
              <a:ext uri="{FF2B5EF4-FFF2-40B4-BE49-F238E27FC236}">
                <a16:creationId xmlns:a16="http://schemas.microsoft.com/office/drawing/2014/main" id="{F9678E4F-14C7-4CAC-B902-80D4236E2B41}"/>
              </a:ext>
            </a:extLst>
          </p:cNvPr>
          <p:cNvGrpSpPr/>
          <p:nvPr/>
        </p:nvGrpSpPr>
        <p:grpSpPr>
          <a:xfrm>
            <a:off x="1018032" y="1267967"/>
            <a:ext cx="3084574" cy="4819396"/>
            <a:chOff x="999744" y="1324229"/>
            <a:chExt cx="3084574" cy="4819396"/>
          </a:xfrm>
        </p:grpSpPr>
        <p:pic>
          <p:nvPicPr>
            <p:cNvPr id="13" name="object 15">
              <a:extLst>
                <a:ext uri="{FF2B5EF4-FFF2-40B4-BE49-F238E27FC236}">
                  <a16:creationId xmlns:a16="http://schemas.microsoft.com/office/drawing/2014/main" id="{0B86D7AC-A908-47F2-8DA9-E14E1F98314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9744" y="4180370"/>
              <a:ext cx="338391" cy="355053"/>
            </a:xfrm>
            <a:prstGeom prst="rect">
              <a:avLst/>
            </a:prstGeom>
          </p:spPr>
        </p:pic>
        <p:pic>
          <p:nvPicPr>
            <p:cNvPr id="14" name="object 16">
              <a:extLst>
                <a:ext uri="{FF2B5EF4-FFF2-40B4-BE49-F238E27FC236}">
                  <a16:creationId xmlns:a16="http://schemas.microsoft.com/office/drawing/2014/main" id="{F7651156-073F-4B3F-9B23-565CE45D891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652" y="4206239"/>
              <a:ext cx="236219" cy="252984"/>
            </a:xfrm>
            <a:prstGeom prst="rect">
              <a:avLst/>
            </a:prstGeom>
          </p:spPr>
        </p:pic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87CEEADD-EBB2-40F5-95C1-F85A7778CF3E}"/>
                </a:ext>
              </a:extLst>
            </p:cNvPr>
            <p:cNvSpPr/>
            <p:nvPr/>
          </p:nvSpPr>
          <p:spPr>
            <a:xfrm flipH="1">
              <a:off x="4038599" y="1324229"/>
              <a:ext cx="45719" cy="4819396"/>
            </a:xfrm>
            <a:custGeom>
              <a:avLst/>
              <a:gdLst/>
              <a:ahLst/>
              <a:cxnLst/>
              <a:rect l="l" t="t" r="r" b="b"/>
              <a:pathLst>
                <a:path h="4939665">
                  <a:moveTo>
                    <a:pt x="0" y="0"/>
                  </a:moveTo>
                  <a:lnTo>
                    <a:pt x="0" y="4939487"/>
                  </a:lnTo>
                </a:path>
              </a:pathLst>
            </a:custGeom>
            <a:ln w="6350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8">
            <a:extLst>
              <a:ext uri="{FF2B5EF4-FFF2-40B4-BE49-F238E27FC236}">
                <a16:creationId xmlns:a16="http://schemas.microsoft.com/office/drawing/2014/main" id="{79BBB57E-4BBA-4A8F-93A5-236BB4EF4B36}"/>
              </a:ext>
            </a:extLst>
          </p:cNvPr>
          <p:cNvSpPr txBox="1"/>
          <p:nvPr/>
        </p:nvSpPr>
        <p:spPr>
          <a:xfrm>
            <a:off x="457987" y="2760222"/>
            <a:ext cx="203835" cy="19278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Performance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Dimension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89C03B12-1168-40DA-854E-9D5E37BFB80C}"/>
              </a:ext>
            </a:extLst>
          </p:cNvPr>
          <p:cNvGrpSpPr/>
          <p:nvPr/>
        </p:nvGrpSpPr>
        <p:grpSpPr>
          <a:xfrm>
            <a:off x="8190546" y="614783"/>
            <a:ext cx="3658869" cy="224154"/>
            <a:chOff x="8168260" y="530097"/>
            <a:chExt cx="3658869" cy="224154"/>
          </a:xfrm>
        </p:grpSpPr>
        <p:pic>
          <p:nvPicPr>
            <p:cNvPr id="25" name="object 37">
              <a:extLst>
                <a:ext uri="{FF2B5EF4-FFF2-40B4-BE49-F238E27FC236}">
                  <a16:creationId xmlns:a16="http://schemas.microsoft.com/office/drawing/2014/main" id="{F0A03995-B4D4-4F9B-BA7E-4F293683ADC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8260" y="558291"/>
              <a:ext cx="176783" cy="185928"/>
            </a:xfrm>
            <a:prstGeom prst="rect">
              <a:avLst/>
            </a:prstGeom>
          </p:spPr>
        </p:pic>
        <p:sp>
          <p:nvSpPr>
            <p:cNvPr id="26" name="object 38">
              <a:extLst>
                <a:ext uri="{FF2B5EF4-FFF2-40B4-BE49-F238E27FC236}">
                  <a16:creationId xmlns:a16="http://schemas.microsoft.com/office/drawing/2014/main" id="{41118053-4C15-4F8C-8489-B6753BD138BF}"/>
                </a:ext>
              </a:extLst>
            </p:cNvPr>
            <p:cNvSpPr txBox="1"/>
            <p:nvPr/>
          </p:nvSpPr>
          <p:spPr>
            <a:xfrm>
              <a:off x="8401050" y="545972"/>
              <a:ext cx="85153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Released/MP</a:t>
              </a:r>
              <a:endParaRPr sz="1200" dirty="0">
                <a:latin typeface="Calibri"/>
                <a:cs typeface="Calibri"/>
              </a:endParaRPr>
            </a:p>
          </p:txBody>
        </p:sp>
        <p:sp>
          <p:nvSpPr>
            <p:cNvPr id="27" name="object 39">
              <a:extLst>
                <a:ext uri="{FF2B5EF4-FFF2-40B4-BE49-F238E27FC236}">
                  <a16:creationId xmlns:a16="http://schemas.microsoft.com/office/drawing/2014/main" id="{760F235B-990E-43AE-A118-8C9F02ED36B5}"/>
                </a:ext>
              </a:extLst>
            </p:cNvPr>
            <p:cNvSpPr txBox="1"/>
            <p:nvPr/>
          </p:nvSpPr>
          <p:spPr>
            <a:xfrm>
              <a:off x="9647046" y="535940"/>
              <a:ext cx="128397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Calibri"/>
                  <a:cs typeface="Calibri"/>
                </a:rPr>
                <a:t>Under</a:t>
              </a:r>
              <a:r>
                <a:rPr sz="12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Development</a:t>
              </a:r>
              <a:endParaRPr sz="1200">
                <a:latin typeface="Calibri"/>
                <a:cs typeface="Calibri"/>
              </a:endParaRPr>
            </a:p>
          </p:txBody>
        </p:sp>
        <p:pic>
          <p:nvPicPr>
            <p:cNvPr id="28" name="object 40">
              <a:extLst>
                <a:ext uri="{FF2B5EF4-FFF2-40B4-BE49-F238E27FC236}">
                  <a16:creationId xmlns:a16="http://schemas.microsoft.com/office/drawing/2014/main" id="{E7845D78-B87B-46D7-A18C-742B90B3F5F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96983" y="556259"/>
              <a:ext cx="175260" cy="187451"/>
            </a:xfrm>
            <a:prstGeom prst="rect">
              <a:avLst/>
            </a:prstGeom>
          </p:spPr>
        </p:pic>
        <p:sp>
          <p:nvSpPr>
            <p:cNvPr id="29" name="object 41">
              <a:extLst>
                <a:ext uri="{FF2B5EF4-FFF2-40B4-BE49-F238E27FC236}">
                  <a16:creationId xmlns:a16="http://schemas.microsoft.com/office/drawing/2014/main" id="{A6D5DE5A-4BF5-434E-8D8C-FAACE48532AB}"/>
                </a:ext>
              </a:extLst>
            </p:cNvPr>
            <p:cNvSpPr txBox="1"/>
            <p:nvPr/>
          </p:nvSpPr>
          <p:spPr>
            <a:xfrm>
              <a:off x="11265789" y="530097"/>
              <a:ext cx="56134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Planning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30" name="object 42">
              <a:extLst>
                <a:ext uri="{FF2B5EF4-FFF2-40B4-BE49-F238E27FC236}">
                  <a16:creationId xmlns:a16="http://schemas.microsoft.com/office/drawing/2014/main" id="{11E370E6-DA3B-43BD-8257-2DCA2D9A34D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09376" y="545972"/>
              <a:ext cx="176783" cy="187451"/>
            </a:xfrm>
            <a:prstGeom prst="rect">
              <a:avLst/>
            </a:prstGeom>
          </p:spPr>
        </p:pic>
      </p:grpSp>
      <p:sp>
        <p:nvSpPr>
          <p:cNvPr id="31" name="object 43">
            <a:extLst>
              <a:ext uri="{FF2B5EF4-FFF2-40B4-BE49-F238E27FC236}">
                <a16:creationId xmlns:a16="http://schemas.microsoft.com/office/drawing/2014/main" id="{E56FE021-69E1-4D0E-82D2-00DD377DC181}"/>
              </a:ext>
            </a:extLst>
          </p:cNvPr>
          <p:cNvSpPr txBox="1"/>
          <p:nvPr/>
        </p:nvSpPr>
        <p:spPr>
          <a:xfrm>
            <a:off x="1335797" y="5826848"/>
            <a:ext cx="21101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Mass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Production</a:t>
            </a:r>
            <a:r>
              <a:rPr sz="1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Shipping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2" name="object 44">
            <a:extLst>
              <a:ext uri="{FF2B5EF4-FFF2-40B4-BE49-F238E27FC236}">
                <a16:creationId xmlns:a16="http://schemas.microsoft.com/office/drawing/2014/main" id="{53070784-F723-44D5-B8B9-F0C2892659E8}"/>
              </a:ext>
            </a:extLst>
          </p:cNvPr>
          <p:cNvSpPr txBox="1"/>
          <p:nvPr/>
        </p:nvSpPr>
        <p:spPr>
          <a:xfrm>
            <a:off x="9725588" y="5815545"/>
            <a:ext cx="6318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2H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F89B5B0A-ABFC-46F8-BAEF-572D0D54176F}"/>
              </a:ext>
            </a:extLst>
          </p:cNvPr>
          <p:cNvSpPr txBox="1"/>
          <p:nvPr/>
        </p:nvSpPr>
        <p:spPr>
          <a:xfrm>
            <a:off x="1351533" y="3143504"/>
            <a:ext cx="1614170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AD3500</a:t>
            </a:r>
            <a:endParaRPr sz="1600" dirty="0">
              <a:latin typeface="Calibri"/>
              <a:cs typeface="Calibri"/>
            </a:endParaRPr>
          </a:p>
          <a:p>
            <a:pPr marL="12700" marR="123189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Adalovelace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AD104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GDDR6,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60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115W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34" name="object 6">
            <a:extLst>
              <a:ext uri="{FF2B5EF4-FFF2-40B4-BE49-F238E27FC236}">
                <a16:creationId xmlns:a16="http://schemas.microsoft.com/office/drawing/2014/main" id="{50EB782B-2BBE-47BF-9A12-BA4E99913FCE}"/>
              </a:ext>
            </a:extLst>
          </p:cNvPr>
          <p:cNvGrpSpPr/>
          <p:nvPr/>
        </p:nvGrpSpPr>
        <p:grpSpPr>
          <a:xfrm>
            <a:off x="1010411" y="3173006"/>
            <a:ext cx="338455" cy="355600"/>
            <a:chOff x="1010411" y="3173006"/>
            <a:chExt cx="338455" cy="355600"/>
          </a:xfrm>
        </p:grpSpPr>
        <p:pic>
          <p:nvPicPr>
            <p:cNvPr id="35" name="object 7">
              <a:extLst>
                <a:ext uri="{FF2B5EF4-FFF2-40B4-BE49-F238E27FC236}">
                  <a16:creationId xmlns:a16="http://schemas.microsoft.com/office/drawing/2014/main" id="{8EAA5FF0-A927-4848-80A7-697F83DB492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3173006"/>
              <a:ext cx="338391" cy="355053"/>
            </a:xfrm>
            <a:prstGeom prst="rect">
              <a:avLst/>
            </a:prstGeom>
          </p:spPr>
        </p:pic>
        <p:pic>
          <p:nvPicPr>
            <p:cNvPr id="36" name="object 8">
              <a:extLst>
                <a:ext uri="{FF2B5EF4-FFF2-40B4-BE49-F238E27FC236}">
                  <a16:creationId xmlns:a16="http://schemas.microsoft.com/office/drawing/2014/main" id="{A315B001-8479-4C68-9B6E-61B29618E65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6319" y="3198876"/>
              <a:ext cx="236220" cy="252984"/>
            </a:xfrm>
            <a:prstGeom prst="rect">
              <a:avLst/>
            </a:prstGeom>
          </p:spPr>
        </p:pic>
      </p:grpSp>
      <p:sp>
        <p:nvSpPr>
          <p:cNvPr id="37" name="object 9">
            <a:extLst>
              <a:ext uri="{FF2B5EF4-FFF2-40B4-BE49-F238E27FC236}">
                <a16:creationId xmlns:a16="http://schemas.microsoft.com/office/drawing/2014/main" id="{3A7D2096-90A2-4A59-AAB8-78F38989A0F6}"/>
              </a:ext>
            </a:extLst>
          </p:cNvPr>
          <p:cNvSpPr txBox="1"/>
          <p:nvPr/>
        </p:nvSpPr>
        <p:spPr>
          <a:xfrm>
            <a:off x="1351533" y="2136139"/>
            <a:ext cx="1614170" cy="82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AD5000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Adalovelace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AD103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GDDR6,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80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150W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38" name="object 10">
            <a:extLst>
              <a:ext uri="{FF2B5EF4-FFF2-40B4-BE49-F238E27FC236}">
                <a16:creationId xmlns:a16="http://schemas.microsoft.com/office/drawing/2014/main" id="{B26A123D-CCB1-4BC4-8C4C-5CBEB8C471C9}"/>
              </a:ext>
            </a:extLst>
          </p:cNvPr>
          <p:cNvGrpSpPr/>
          <p:nvPr/>
        </p:nvGrpSpPr>
        <p:grpSpPr>
          <a:xfrm>
            <a:off x="1018032" y="2165565"/>
            <a:ext cx="330835" cy="340360"/>
            <a:chOff x="1018032" y="2165565"/>
            <a:chExt cx="330835" cy="340360"/>
          </a:xfrm>
        </p:grpSpPr>
        <p:pic>
          <p:nvPicPr>
            <p:cNvPr id="39" name="object 11">
              <a:extLst>
                <a:ext uri="{FF2B5EF4-FFF2-40B4-BE49-F238E27FC236}">
                  <a16:creationId xmlns:a16="http://schemas.microsoft.com/office/drawing/2014/main" id="{9FCD63B9-8D55-472B-8F3D-CEF1D081F8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8032" y="2165565"/>
              <a:ext cx="330746" cy="339890"/>
            </a:xfrm>
            <a:prstGeom prst="rect">
              <a:avLst/>
            </a:prstGeom>
          </p:spPr>
        </p:pic>
        <p:pic>
          <p:nvPicPr>
            <p:cNvPr id="40" name="object 12">
              <a:extLst>
                <a:ext uri="{FF2B5EF4-FFF2-40B4-BE49-F238E27FC236}">
                  <a16:creationId xmlns:a16="http://schemas.microsoft.com/office/drawing/2014/main" id="{607CB7C1-FD64-4CD3-A83F-6CDF57FDCA5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3940" y="2191511"/>
              <a:ext cx="228600" cy="237743"/>
            </a:xfrm>
            <a:prstGeom prst="rect">
              <a:avLst/>
            </a:prstGeom>
          </p:spPr>
        </p:pic>
      </p:grpSp>
      <p:sp>
        <p:nvSpPr>
          <p:cNvPr id="41" name="object 13">
            <a:extLst>
              <a:ext uri="{FF2B5EF4-FFF2-40B4-BE49-F238E27FC236}">
                <a16:creationId xmlns:a16="http://schemas.microsoft.com/office/drawing/2014/main" id="{B99A5894-AD54-44B1-B04F-308670575441}"/>
              </a:ext>
            </a:extLst>
          </p:cNvPr>
          <p:cNvSpPr txBox="1"/>
          <p:nvPr/>
        </p:nvSpPr>
        <p:spPr>
          <a:xfrm>
            <a:off x="1348802" y="4083672"/>
            <a:ext cx="1614805" cy="82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AD2000</a:t>
            </a:r>
            <a:endParaRPr sz="1600" dirty="0">
              <a:latin typeface="Calibri"/>
              <a:cs typeface="Calibri"/>
            </a:endParaRPr>
          </a:p>
          <a:p>
            <a:pPr marL="12700" marR="123825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Adalovelace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AD104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GDDR6,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60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115W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6" name="object 23">
            <a:extLst>
              <a:ext uri="{FF2B5EF4-FFF2-40B4-BE49-F238E27FC236}">
                <a16:creationId xmlns:a16="http://schemas.microsoft.com/office/drawing/2014/main" id="{9152F278-CF1F-465D-8027-3ECFB1A3614E}"/>
              </a:ext>
            </a:extLst>
          </p:cNvPr>
          <p:cNvSpPr txBox="1"/>
          <p:nvPr/>
        </p:nvSpPr>
        <p:spPr>
          <a:xfrm>
            <a:off x="4670805" y="4150233"/>
            <a:ext cx="1555115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EGX-MXM-BW500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Blackwell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GDDR7,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6GB,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35W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7" name="object 24">
            <a:extLst>
              <a:ext uri="{FF2B5EF4-FFF2-40B4-BE49-F238E27FC236}">
                <a16:creationId xmlns:a16="http://schemas.microsoft.com/office/drawing/2014/main" id="{3DAFFA71-EE07-4BA4-9E35-BA8130600B1A}"/>
              </a:ext>
            </a:extLst>
          </p:cNvPr>
          <p:cNvGrpSpPr/>
          <p:nvPr/>
        </p:nvGrpSpPr>
        <p:grpSpPr>
          <a:xfrm>
            <a:off x="4296155" y="4187990"/>
            <a:ext cx="338455" cy="355600"/>
            <a:chOff x="4296155" y="4187990"/>
            <a:chExt cx="338455" cy="355600"/>
          </a:xfrm>
        </p:grpSpPr>
        <p:pic>
          <p:nvPicPr>
            <p:cNvPr id="48" name="object 25">
              <a:extLst>
                <a:ext uri="{FF2B5EF4-FFF2-40B4-BE49-F238E27FC236}">
                  <a16:creationId xmlns:a16="http://schemas.microsoft.com/office/drawing/2014/main" id="{5F252A0B-CAC7-4537-8D43-5584D7B2C16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6155" y="4187990"/>
              <a:ext cx="338391" cy="355053"/>
            </a:xfrm>
            <a:prstGeom prst="rect">
              <a:avLst/>
            </a:prstGeom>
          </p:spPr>
        </p:pic>
        <p:pic>
          <p:nvPicPr>
            <p:cNvPr id="49" name="object 26">
              <a:extLst>
                <a:ext uri="{FF2B5EF4-FFF2-40B4-BE49-F238E27FC236}">
                  <a16:creationId xmlns:a16="http://schemas.microsoft.com/office/drawing/2014/main" id="{0375A888-D6E5-4A00-80A2-B7EFE810946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22063" y="4213860"/>
              <a:ext cx="236220" cy="252983"/>
            </a:xfrm>
            <a:prstGeom prst="rect">
              <a:avLst/>
            </a:prstGeom>
          </p:spPr>
        </p:pic>
      </p:grpSp>
      <p:sp>
        <p:nvSpPr>
          <p:cNvPr id="54" name="object 19">
            <a:extLst>
              <a:ext uri="{FF2B5EF4-FFF2-40B4-BE49-F238E27FC236}">
                <a16:creationId xmlns:a16="http://schemas.microsoft.com/office/drawing/2014/main" id="{711734A9-4903-437C-8F0C-080FBE976136}"/>
              </a:ext>
            </a:extLst>
          </p:cNvPr>
          <p:cNvSpPr txBox="1"/>
          <p:nvPr/>
        </p:nvSpPr>
        <p:spPr>
          <a:xfrm>
            <a:off x="6371082" y="3242563"/>
            <a:ext cx="1658620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BW2000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Blackwell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GDDR7,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8GB,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60W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5" name="object 20">
            <a:extLst>
              <a:ext uri="{FF2B5EF4-FFF2-40B4-BE49-F238E27FC236}">
                <a16:creationId xmlns:a16="http://schemas.microsoft.com/office/drawing/2014/main" id="{234B2858-B20D-4F8E-9253-2BE779754742}"/>
              </a:ext>
            </a:extLst>
          </p:cNvPr>
          <p:cNvGrpSpPr/>
          <p:nvPr/>
        </p:nvGrpSpPr>
        <p:grpSpPr>
          <a:xfrm>
            <a:off x="6004559" y="3273590"/>
            <a:ext cx="338455" cy="355600"/>
            <a:chOff x="6004559" y="3273590"/>
            <a:chExt cx="338455" cy="355600"/>
          </a:xfrm>
        </p:grpSpPr>
        <p:pic>
          <p:nvPicPr>
            <p:cNvPr id="56" name="object 21">
              <a:extLst>
                <a:ext uri="{FF2B5EF4-FFF2-40B4-BE49-F238E27FC236}">
                  <a16:creationId xmlns:a16="http://schemas.microsoft.com/office/drawing/2014/main" id="{4B2197F7-2FD4-4A65-A5A8-11F66E49918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4559" y="3273590"/>
              <a:ext cx="338391" cy="355053"/>
            </a:xfrm>
            <a:prstGeom prst="rect">
              <a:avLst/>
            </a:prstGeom>
          </p:spPr>
        </p:pic>
        <p:pic>
          <p:nvPicPr>
            <p:cNvPr id="57" name="object 22">
              <a:extLst>
                <a:ext uri="{FF2B5EF4-FFF2-40B4-BE49-F238E27FC236}">
                  <a16:creationId xmlns:a16="http://schemas.microsoft.com/office/drawing/2014/main" id="{AD9B1653-535D-4E25-9210-B439CC4CBBA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30467" y="3299460"/>
              <a:ext cx="236220" cy="252984"/>
            </a:xfrm>
            <a:prstGeom prst="rect">
              <a:avLst/>
            </a:prstGeom>
          </p:spPr>
        </p:pic>
      </p:grpSp>
      <p:sp>
        <p:nvSpPr>
          <p:cNvPr id="58" name="object 27">
            <a:extLst>
              <a:ext uri="{FF2B5EF4-FFF2-40B4-BE49-F238E27FC236}">
                <a16:creationId xmlns:a16="http://schemas.microsoft.com/office/drawing/2014/main" id="{448AE5C3-C806-4731-BC8A-4E94D257BC50}"/>
              </a:ext>
            </a:extLst>
          </p:cNvPr>
          <p:cNvSpPr txBox="1"/>
          <p:nvPr/>
        </p:nvSpPr>
        <p:spPr>
          <a:xfrm>
            <a:off x="6352413" y="1353058"/>
            <a:ext cx="1657350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BW5000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Blackwell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GDDR7,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16GB,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150W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9" name="object 30">
            <a:extLst>
              <a:ext uri="{FF2B5EF4-FFF2-40B4-BE49-F238E27FC236}">
                <a16:creationId xmlns:a16="http://schemas.microsoft.com/office/drawing/2014/main" id="{339E0EDE-807A-413E-A948-98C0B0BCB49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30467" y="1420368"/>
            <a:ext cx="236220" cy="252984"/>
          </a:xfrm>
          <a:prstGeom prst="rect">
            <a:avLst/>
          </a:prstGeom>
        </p:spPr>
      </p:pic>
      <p:sp>
        <p:nvSpPr>
          <p:cNvPr id="60" name="object 31">
            <a:extLst>
              <a:ext uri="{FF2B5EF4-FFF2-40B4-BE49-F238E27FC236}">
                <a16:creationId xmlns:a16="http://schemas.microsoft.com/office/drawing/2014/main" id="{53575DEC-361B-4C9C-A3AF-E3097FDEAB6E}"/>
              </a:ext>
            </a:extLst>
          </p:cNvPr>
          <p:cNvSpPr txBox="1"/>
          <p:nvPr/>
        </p:nvSpPr>
        <p:spPr>
          <a:xfrm>
            <a:off x="6352413" y="2292476"/>
            <a:ext cx="1657350" cy="8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EGX-MXM-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BW4000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Blackwell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GDDR7,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16GB,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TGP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115W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Type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61" name="object 34">
            <a:extLst>
              <a:ext uri="{FF2B5EF4-FFF2-40B4-BE49-F238E27FC236}">
                <a16:creationId xmlns:a16="http://schemas.microsoft.com/office/drawing/2014/main" id="{B4E76277-0FF1-4CEE-AB63-357873E5C47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30467" y="2342387"/>
            <a:ext cx="236220" cy="252984"/>
          </a:xfrm>
          <a:prstGeom prst="rect">
            <a:avLst/>
          </a:prstGeom>
        </p:spPr>
      </p:pic>
      <p:sp>
        <p:nvSpPr>
          <p:cNvPr id="62" name="object 35">
            <a:extLst>
              <a:ext uri="{FF2B5EF4-FFF2-40B4-BE49-F238E27FC236}">
                <a16:creationId xmlns:a16="http://schemas.microsoft.com/office/drawing/2014/main" id="{1557B7AD-30A1-4CA1-B3E2-22D26ED90082}"/>
              </a:ext>
            </a:extLst>
          </p:cNvPr>
          <p:cNvSpPr/>
          <p:nvPr/>
        </p:nvSpPr>
        <p:spPr>
          <a:xfrm flipH="1">
            <a:off x="8241790" y="1280667"/>
            <a:ext cx="45719" cy="4819396"/>
          </a:xfrm>
          <a:custGeom>
            <a:avLst/>
            <a:gdLst/>
            <a:ahLst/>
            <a:cxnLst/>
            <a:rect l="l" t="t" r="r" b="b"/>
            <a:pathLst>
              <a:path h="4894580">
                <a:moveTo>
                  <a:pt x="0" y="0"/>
                </a:moveTo>
                <a:lnTo>
                  <a:pt x="0" y="4893995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23B7D726-FEDF-4FE6-880D-00E3F2E9FB2B}"/>
              </a:ext>
            </a:extLst>
          </p:cNvPr>
          <p:cNvGrpSpPr/>
          <p:nvPr/>
        </p:nvGrpSpPr>
        <p:grpSpPr>
          <a:xfrm>
            <a:off x="718169" y="249116"/>
            <a:ext cx="1091444" cy="246498"/>
            <a:chOff x="2686155" y="239393"/>
            <a:chExt cx="1091444" cy="246498"/>
          </a:xfrm>
        </p:grpSpPr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6DEC7B51-B44D-45E7-BEEB-6CD8BA13B3A7}"/>
                </a:ext>
              </a:extLst>
            </p:cNvPr>
            <p:cNvSpPr/>
            <p:nvPr/>
          </p:nvSpPr>
          <p:spPr>
            <a:xfrm>
              <a:off x="2716000" y="243614"/>
              <a:ext cx="1052951" cy="24227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文字版面配置區 2">
              <a:extLst>
                <a:ext uri="{FF2B5EF4-FFF2-40B4-BE49-F238E27FC236}">
                  <a16:creationId xmlns:a16="http://schemas.microsoft.com/office/drawing/2014/main" id="{EA74B2C1-C390-40B8-AF05-A383A08FF1B2}"/>
                </a:ext>
              </a:extLst>
            </p:cNvPr>
            <p:cNvSpPr txBox="1">
              <a:spLocks/>
            </p:cNvSpPr>
            <p:nvPr/>
          </p:nvSpPr>
          <p:spPr>
            <a:xfrm>
              <a:off x="2686155" y="239393"/>
              <a:ext cx="109144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>
                <a:buNone/>
                <a:defRPr sz="1800" baseline="0">
                  <a:solidFill>
                    <a:srgbClr val="CF3339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buNone/>
                <a:defRPr>
                  <a:latin typeface="+mn-lt"/>
                  <a:ea typeface="+mn-ea"/>
                  <a:cs typeface="+mn-cs"/>
                </a:defRPr>
              </a:lvl2pPr>
              <a:lvl3pPr marL="914400" indent="0">
                <a:buNone/>
                <a:defRPr>
                  <a:latin typeface="+mn-lt"/>
                  <a:ea typeface="+mn-ea"/>
                  <a:cs typeface="+mn-cs"/>
                </a:defRPr>
              </a:lvl3pPr>
              <a:lvl4pPr marL="1371600" indent="0">
                <a:buNone/>
                <a:defRPr>
                  <a:latin typeface="+mn-lt"/>
                  <a:ea typeface="+mn-ea"/>
                  <a:cs typeface="+mn-cs"/>
                </a:defRPr>
              </a:lvl4pPr>
              <a:lvl5pPr marL="1828800" indent="0">
                <a:buNone/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dirty="0">
                  <a:solidFill>
                    <a:schemeClr val="tx1"/>
                  </a:solidFill>
                  <a:latin typeface="Ubuntu" panose="020B0504030602030204" pitchFamily="34" charset="0"/>
                </a:rPr>
                <a:t>2026 Q2</a:t>
              </a:r>
              <a:endParaRPr lang="zh-TW" altLang="en-US" sz="1400" b="1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380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095" y="429521"/>
            <a:ext cx="489864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Ubuntu" panose="020B0504030602030204" pitchFamily="34" charset="0"/>
              </a:rPr>
              <a:t>Healthcare</a:t>
            </a:r>
            <a:r>
              <a:rPr sz="3200" spc="-135" dirty="0">
                <a:latin typeface="Ubuntu" panose="020B0504030602030204" pitchFamily="34" charset="0"/>
              </a:rPr>
              <a:t> </a:t>
            </a:r>
            <a:r>
              <a:rPr sz="3200" spc="-10" dirty="0">
                <a:latin typeface="Ubuntu" panose="020B0504030602030204" pitchFamily="34" charset="0"/>
              </a:rPr>
              <a:t>Solutions</a:t>
            </a: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2A1C1EB1-F1F7-4BA9-8890-161783074B8E}"/>
              </a:ext>
            </a:extLst>
          </p:cNvPr>
          <p:cNvGrpSpPr/>
          <p:nvPr/>
        </p:nvGrpSpPr>
        <p:grpSpPr>
          <a:xfrm>
            <a:off x="8238176" y="626175"/>
            <a:ext cx="3673729" cy="224154"/>
            <a:chOff x="8153400" y="530097"/>
            <a:chExt cx="3673729" cy="2241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400" y="565404"/>
              <a:ext cx="176783" cy="185928"/>
            </a:xfrm>
            <a:prstGeom prst="rect">
              <a:avLst/>
            </a:prstGeom>
          </p:spPr>
        </p:pic>
        <p:sp>
          <p:nvSpPr>
            <p:cNvPr id="4" name="object 4"/>
            <p:cNvSpPr txBox="1"/>
            <p:nvPr/>
          </p:nvSpPr>
          <p:spPr>
            <a:xfrm>
              <a:off x="8401050" y="545972"/>
              <a:ext cx="85153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Released/MP</a:t>
              </a:r>
              <a:endParaRPr sz="1200">
                <a:latin typeface="Calibri"/>
                <a:cs typeface="Calibri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9647046" y="535940"/>
              <a:ext cx="128397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Calibri"/>
                  <a:cs typeface="Calibri"/>
                </a:rPr>
                <a:t>Under</a:t>
              </a:r>
              <a:r>
                <a:rPr sz="12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Development</a:t>
              </a:r>
              <a:endParaRPr sz="1200">
                <a:latin typeface="Calibri"/>
                <a:cs typeface="Calibri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96983" y="556259"/>
              <a:ext cx="175260" cy="187451"/>
            </a:xfrm>
            <a:prstGeom prst="rect">
              <a:avLst/>
            </a:prstGeom>
          </p:spPr>
        </p:pic>
        <p:sp>
          <p:nvSpPr>
            <p:cNvPr id="7" name="object 7"/>
            <p:cNvSpPr txBox="1"/>
            <p:nvPr/>
          </p:nvSpPr>
          <p:spPr>
            <a:xfrm>
              <a:off x="11265789" y="530097"/>
              <a:ext cx="56134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Planning</a:t>
              </a:r>
              <a:endParaRPr sz="1200">
                <a:latin typeface="Calibri"/>
                <a:cs typeface="Calibri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50523" y="539495"/>
              <a:ext cx="176783" cy="187451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4489703" y="1072896"/>
            <a:ext cx="0" cy="5054600"/>
          </a:xfrm>
          <a:custGeom>
            <a:avLst/>
            <a:gdLst/>
            <a:ahLst/>
            <a:cxnLst/>
            <a:rect l="l" t="t" r="r" b="b"/>
            <a:pathLst>
              <a:path h="5054600">
                <a:moveTo>
                  <a:pt x="0" y="0"/>
                </a:moveTo>
                <a:lnTo>
                  <a:pt x="0" y="505411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2244" y="1299206"/>
            <a:ext cx="5861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MLB</a:t>
            </a:r>
            <a:endParaRPr sz="1400" b="1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Box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PCs</a:t>
            </a:r>
            <a:endParaRPr sz="1400" b="1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7931" y="1683994"/>
            <a:ext cx="1096010" cy="695325"/>
            <a:chOff x="217931" y="1683994"/>
            <a:chExt cx="1096010" cy="69532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7931" y="1683994"/>
              <a:ext cx="1095743" cy="6949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607" y="1755648"/>
              <a:ext cx="950976" cy="55626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75886" y="2717490"/>
            <a:ext cx="7188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MLC</a:t>
            </a:r>
            <a:endParaRPr sz="1400" b="1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Panel</a:t>
            </a:r>
            <a:r>
              <a:rPr sz="1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PCs</a:t>
            </a:r>
            <a:endParaRPr sz="1400" b="1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7931" y="3116567"/>
            <a:ext cx="1080770" cy="919635"/>
            <a:chOff x="217931" y="3116567"/>
            <a:chExt cx="1120140" cy="953135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7931" y="3116567"/>
              <a:ext cx="1120140" cy="9525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607" y="3189732"/>
              <a:ext cx="975360" cy="81076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55592" y="4389181"/>
            <a:ext cx="82041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ASM/</a:t>
            </a:r>
            <a:r>
              <a:rPr lang="en-US" altLang="zh-TW" sz="14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CM</a:t>
            </a:r>
            <a:endParaRPr sz="1400" b="1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Monitors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168508" y="2713736"/>
            <a:ext cx="2028189" cy="882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1661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MLC-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Series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(Meteor</a:t>
            </a:r>
            <a:r>
              <a:rPr sz="1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Lake)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SP-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MTL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board,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21”,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23”,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RFID,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82139" y="2648204"/>
            <a:ext cx="204533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MLC-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Series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SP-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TGL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board,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21”,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23”,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27”,</a:t>
            </a:r>
            <a:r>
              <a:rPr sz="12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32”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compliance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6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MLC-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  <a:p>
            <a:pPr marL="38100" marR="767715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/13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6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1455" y="3320034"/>
            <a:ext cx="965200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MLC-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/13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6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MDR-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Certified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82139" y="1093469"/>
            <a:ext cx="1478280" cy="1292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MLB-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3000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Series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9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/9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104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MLB-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3100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Series</a:t>
            </a:r>
            <a:endParaRPr sz="1600">
              <a:latin typeface="Calibri"/>
              <a:cs typeface="Calibri"/>
            </a:endParaRPr>
          </a:p>
          <a:p>
            <a:pPr marL="38100" marR="20066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9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/13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9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838943" y="2785872"/>
            <a:ext cx="216407" cy="21640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50664" y="3393947"/>
            <a:ext cx="214884" cy="21640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97152" y="1135380"/>
            <a:ext cx="216408" cy="21488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860550" y="4242638"/>
            <a:ext cx="1636395" cy="638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ASM27/32/43UHB</a:t>
            </a:r>
            <a:endParaRPr sz="1600">
              <a:latin typeface="Calibri"/>
              <a:cs typeface="Calibri"/>
            </a:endParaRPr>
          </a:p>
          <a:p>
            <a:pPr marL="38100" marR="90805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IPS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UHD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700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cd/m</a:t>
            </a:r>
            <a:r>
              <a:rPr sz="1200" spc="-30" baseline="2430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200" spc="75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brightness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55122" y="4988128"/>
            <a:ext cx="1834514" cy="699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ASM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Cost-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effective</a:t>
            </a:r>
            <a:r>
              <a:rPr sz="16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Edition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27”/32”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963911" y="5053584"/>
            <a:ext cx="214884" cy="216408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208661" y="1569719"/>
            <a:ext cx="11796395" cy="3420110"/>
            <a:chOff x="208661" y="1569719"/>
            <a:chExt cx="11796395" cy="3420110"/>
          </a:xfrm>
        </p:grpSpPr>
        <p:sp>
          <p:nvSpPr>
            <p:cNvPr id="30" name="object 30"/>
            <p:cNvSpPr/>
            <p:nvPr/>
          </p:nvSpPr>
          <p:spPr>
            <a:xfrm>
              <a:off x="211836" y="2516123"/>
              <a:ext cx="11790045" cy="1630045"/>
            </a:xfrm>
            <a:custGeom>
              <a:avLst/>
              <a:gdLst/>
              <a:ahLst/>
              <a:cxnLst/>
              <a:rect l="l" t="t" r="r" b="b"/>
              <a:pathLst>
                <a:path w="11790045" h="1630045">
                  <a:moveTo>
                    <a:pt x="24384" y="8509"/>
                  </a:moveTo>
                  <a:lnTo>
                    <a:pt x="11790045" y="0"/>
                  </a:lnTo>
                </a:path>
                <a:path w="11790045" h="1630045">
                  <a:moveTo>
                    <a:pt x="0" y="1630045"/>
                  </a:moveTo>
                  <a:lnTo>
                    <a:pt x="11765661" y="1621536"/>
                  </a:lnTo>
                </a:path>
              </a:pathLst>
            </a:custGeom>
            <a:ln w="6350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54524" y="4774691"/>
              <a:ext cx="216408" cy="2148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56519" y="1569719"/>
              <a:ext cx="214883" cy="216407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250307" y="4692522"/>
            <a:ext cx="1001394" cy="8124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ACM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Cost-effective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Clinical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monitor</a:t>
            </a:r>
            <a:endParaRPr lang="en-US" sz="12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altLang="zh-TW" sz="1200" spc="-10" dirty="0">
                <a:solidFill>
                  <a:srgbClr val="FFFFFF"/>
                </a:solidFill>
                <a:latin typeface="Calibri"/>
                <a:cs typeface="Calibri"/>
              </a:rPr>
              <a:t>21.5”/23.8”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541761" y="1491234"/>
            <a:ext cx="1478280" cy="82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MLB-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3100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Series</a:t>
            </a:r>
            <a:endParaRPr sz="1600">
              <a:latin typeface="Calibri"/>
              <a:cs typeface="Calibri"/>
            </a:endParaRPr>
          </a:p>
          <a:p>
            <a:pPr marL="38100" marR="20066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9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/15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9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medical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w/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Blackwell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MXM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52050" y="4220336"/>
            <a:ext cx="1786889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ASM32mLED</a:t>
            </a:r>
            <a:endParaRPr sz="160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mLED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UHD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1000cd/m</a:t>
            </a:r>
            <a:r>
              <a:rPr sz="1200" spc="-15" baseline="2430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200" spc="75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brightness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372634" y="1082039"/>
            <a:ext cx="10647407" cy="5041418"/>
            <a:chOff x="1372634" y="1082039"/>
            <a:chExt cx="10647407" cy="5041418"/>
          </a:xfrm>
        </p:grpSpPr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13035" y="4309872"/>
              <a:ext cx="214884" cy="21640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130540" y="1082039"/>
              <a:ext cx="0" cy="5019675"/>
            </a:xfrm>
            <a:custGeom>
              <a:avLst/>
              <a:gdLst/>
              <a:ahLst/>
              <a:cxnLst/>
              <a:rect l="l" t="t" r="r" b="b"/>
              <a:pathLst>
                <a:path h="5019675">
                  <a:moveTo>
                    <a:pt x="0" y="0"/>
                  </a:moveTo>
                  <a:lnTo>
                    <a:pt x="0" y="5019611"/>
                  </a:lnTo>
                </a:path>
              </a:pathLst>
            </a:custGeom>
            <a:ln w="6350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372634" y="6053581"/>
              <a:ext cx="10647407" cy="69876"/>
            </a:xfrm>
            <a:custGeom>
              <a:avLst/>
              <a:gdLst/>
              <a:ahLst/>
              <a:cxnLst/>
              <a:rect l="l" t="t" r="r" b="b"/>
              <a:pathLst>
                <a:path w="10589260" h="78739">
                  <a:moveTo>
                    <a:pt x="10512530" y="31740"/>
                  </a:moveTo>
                  <a:lnTo>
                    <a:pt x="0" y="66001"/>
                  </a:lnTo>
                  <a:lnTo>
                    <a:pt x="0" y="78701"/>
                  </a:lnTo>
                  <a:lnTo>
                    <a:pt x="10512573" y="44440"/>
                  </a:lnTo>
                  <a:lnTo>
                    <a:pt x="10512530" y="31740"/>
                  </a:lnTo>
                  <a:close/>
                </a:path>
                <a:path w="10589260" h="78739">
                  <a:moveTo>
                    <a:pt x="10512425" y="0"/>
                  </a:moveTo>
                  <a:lnTo>
                    <a:pt x="10512530" y="31740"/>
                  </a:lnTo>
                  <a:lnTo>
                    <a:pt x="10512573" y="44440"/>
                  </a:lnTo>
                  <a:lnTo>
                    <a:pt x="10512679" y="76200"/>
                  </a:lnTo>
                  <a:lnTo>
                    <a:pt x="10575672" y="44440"/>
                  </a:lnTo>
                  <a:lnTo>
                    <a:pt x="10525252" y="44440"/>
                  </a:lnTo>
                  <a:lnTo>
                    <a:pt x="10525252" y="31740"/>
                  </a:lnTo>
                  <a:lnTo>
                    <a:pt x="10576438" y="31740"/>
                  </a:lnTo>
                  <a:lnTo>
                    <a:pt x="10512425" y="0"/>
                  </a:lnTo>
                  <a:close/>
                </a:path>
                <a:path w="10589260" h="78739">
                  <a:moveTo>
                    <a:pt x="10576438" y="31740"/>
                  </a:moveTo>
                  <a:lnTo>
                    <a:pt x="10525252" y="31740"/>
                  </a:lnTo>
                  <a:lnTo>
                    <a:pt x="10525252" y="44440"/>
                  </a:lnTo>
                  <a:lnTo>
                    <a:pt x="10575672" y="44440"/>
                  </a:lnTo>
                  <a:lnTo>
                    <a:pt x="10588752" y="37846"/>
                  </a:lnTo>
                  <a:lnTo>
                    <a:pt x="10576438" y="317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863598" y="4999482"/>
            <a:ext cx="1687195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ASM32U</a:t>
            </a:r>
            <a:endParaRPr sz="160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IPS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UHD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&gt;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400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cd/m</a:t>
            </a:r>
            <a:r>
              <a:rPr sz="1200" spc="-30" baseline="2430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200" spc="75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brightness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964173" y="5843422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1H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70992" y="1072895"/>
            <a:ext cx="1562125" cy="5059425"/>
            <a:chOff x="262102" y="1072895"/>
            <a:chExt cx="1562125" cy="5059425"/>
          </a:xfrm>
        </p:grpSpPr>
        <p:sp>
          <p:nvSpPr>
            <p:cNvPr id="43" name="object 43"/>
            <p:cNvSpPr/>
            <p:nvPr/>
          </p:nvSpPr>
          <p:spPr>
            <a:xfrm>
              <a:off x="1350771" y="1072895"/>
              <a:ext cx="45719" cy="5059425"/>
            </a:xfrm>
            <a:custGeom>
              <a:avLst/>
              <a:gdLst/>
              <a:ahLst/>
              <a:cxnLst/>
              <a:rect l="l" t="t" r="r" b="b"/>
              <a:pathLst>
                <a:path w="76200" h="5054600">
                  <a:moveTo>
                    <a:pt x="44450" y="63500"/>
                  </a:moveTo>
                  <a:lnTo>
                    <a:pt x="31750" y="63500"/>
                  </a:lnTo>
                  <a:lnTo>
                    <a:pt x="25145" y="5054130"/>
                  </a:lnTo>
                  <a:lnTo>
                    <a:pt x="37846" y="5054130"/>
                  </a:lnTo>
                  <a:lnTo>
                    <a:pt x="44433" y="76200"/>
                  </a:lnTo>
                  <a:lnTo>
                    <a:pt x="44450" y="63500"/>
                  </a:lnTo>
                  <a:close/>
                </a:path>
                <a:path w="76200" h="5054600">
                  <a:moveTo>
                    <a:pt x="38100" y="0"/>
                  </a:moveTo>
                  <a:lnTo>
                    <a:pt x="0" y="76200"/>
                  </a:lnTo>
                  <a:lnTo>
                    <a:pt x="31733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5054600">
                  <a:moveTo>
                    <a:pt x="69850" y="63500"/>
                  </a:moveTo>
                  <a:lnTo>
                    <a:pt x="44450" y="63500"/>
                  </a:lnTo>
                  <a:lnTo>
                    <a:pt x="44433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7820" y="1830324"/>
              <a:ext cx="216407" cy="2164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7820" y="2697480"/>
              <a:ext cx="216407" cy="2164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7820" y="3430524"/>
              <a:ext cx="216407" cy="21640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7820" y="4331208"/>
              <a:ext cx="216407" cy="21640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07820" y="5064252"/>
              <a:ext cx="216407" cy="21488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2102" y="4895087"/>
              <a:ext cx="989620" cy="742570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9740265" y="5830011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2H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06871" y="6465214"/>
            <a:ext cx="7778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D8F8F"/>
                </a:solidFill>
                <a:latin typeface="Calibri"/>
                <a:cs typeface="Calibri"/>
              </a:rPr>
              <a:t>Confidential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51" name="object 51"/>
          <p:cNvSpPr txBox="1"/>
          <p:nvPr/>
        </p:nvSpPr>
        <p:spPr>
          <a:xfrm>
            <a:off x="1887091" y="5847383"/>
            <a:ext cx="21101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Mass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Production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Shipping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A336BDDA-71F1-4A82-B607-523EB06232D3}"/>
              </a:ext>
            </a:extLst>
          </p:cNvPr>
          <p:cNvGrpSpPr/>
          <p:nvPr/>
        </p:nvGrpSpPr>
        <p:grpSpPr>
          <a:xfrm>
            <a:off x="250250" y="191190"/>
            <a:ext cx="1091444" cy="246498"/>
            <a:chOff x="2686155" y="239393"/>
            <a:chExt cx="1091444" cy="246498"/>
          </a:xfrm>
        </p:grpSpPr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9944835F-D934-4971-B6DB-611A8C2FF711}"/>
                </a:ext>
              </a:extLst>
            </p:cNvPr>
            <p:cNvSpPr/>
            <p:nvPr/>
          </p:nvSpPr>
          <p:spPr>
            <a:xfrm>
              <a:off x="2716000" y="243614"/>
              <a:ext cx="1052951" cy="24227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文字版面配置區 2">
              <a:extLst>
                <a:ext uri="{FF2B5EF4-FFF2-40B4-BE49-F238E27FC236}">
                  <a16:creationId xmlns:a16="http://schemas.microsoft.com/office/drawing/2014/main" id="{60FBC08E-C2D6-4654-8604-457C0042870A}"/>
                </a:ext>
              </a:extLst>
            </p:cNvPr>
            <p:cNvSpPr txBox="1">
              <a:spLocks/>
            </p:cNvSpPr>
            <p:nvPr/>
          </p:nvSpPr>
          <p:spPr>
            <a:xfrm>
              <a:off x="2686155" y="239393"/>
              <a:ext cx="109144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>
                <a:buNone/>
                <a:defRPr sz="1800" baseline="0">
                  <a:solidFill>
                    <a:srgbClr val="CF3339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buNone/>
                <a:defRPr>
                  <a:latin typeface="+mn-lt"/>
                  <a:ea typeface="+mn-ea"/>
                  <a:cs typeface="+mn-cs"/>
                </a:defRPr>
              </a:lvl2pPr>
              <a:lvl3pPr marL="914400" indent="0">
                <a:buNone/>
                <a:defRPr>
                  <a:latin typeface="+mn-lt"/>
                  <a:ea typeface="+mn-ea"/>
                  <a:cs typeface="+mn-cs"/>
                </a:defRPr>
              </a:lvl3pPr>
              <a:lvl4pPr marL="1371600" indent="0">
                <a:buNone/>
                <a:defRPr>
                  <a:latin typeface="+mn-lt"/>
                  <a:ea typeface="+mn-ea"/>
                  <a:cs typeface="+mn-cs"/>
                </a:defRPr>
              </a:lvl4pPr>
              <a:lvl5pPr marL="1828800" indent="0">
                <a:buNone/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dirty="0">
                  <a:solidFill>
                    <a:schemeClr val="tx1"/>
                  </a:solidFill>
                  <a:latin typeface="Ubuntu" panose="020B0504030602030204" pitchFamily="34" charset="0"/>
                </a:rPr>
                <a:t>2026 Q2</a:t>
              </a:r>
              <a:endParaRPr lang="zh-TW" altLang="en-US" sz="1400" b="1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bject 9">
            <a:extLst>
              <a:ext uri="{FF2B5EF4-FFF2-40B4-BE49-F238E27FC236}">
                <a16:creationId xmlns:a16="http://schemas.microsoft.com/office/drawing/2014/main" id="{9526CC5D-8F4E-493E-94FB-9D5D6CC69D75}"/>
              </a:ext>
            </a:extLst>
          </p:cNvPr>
          <p:cNvSpPr/>
          <p:nvPr/>
        </p:nvSpPr>
        <p:spPr>
          <a:xfrm>
            <a:off x="8288218" y="1066292"/>
            <a:ext cx="0" cy="5054600"/>
          </a:xfrm>
          <a:custGeom>
            <a:avLst/>
            <a:gdLst/>
            <a:ahLst/>
            <a:cxnLst/>
            <a:rect l="l" t="t" r="r" b="b"/>
            <a:pathLst>
              <a:path h="5054600">
                <a:moveTo>
                  <a:pt x="0" y="0"/>
                </a:moveTo>
                <a:lnTo>
                  <a:pt x="0" y="505411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F81397E2-7E2F-4707-A453-9BDA27C63E1B}"/>
              </a:ext>
            </a:extLst>
          </p:cNvPr>
          <p:cNvGrpSpPr/>
          <p:nvPr/>
        </p:nvGrpSpPr>
        <p:grpSpPr>
          <a:xfrm>
            <a:off x="8219059" y="631633"/>
            <a:ext cx="3673729" cy="224154"/>
            <a:chOff x="8153400" y="530097"/>
            <a:chExt cx="3673729" cy="224154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3400" y="565404"/>
              <a:ext cx="176783" cy="185928"/>
            </a:xfrm>
            <a:prstGeom prst="rect">
              <a:avLst/>
            </a:prstGeom>
          </p:spPr>
        </p:pic>
        <p:sp>
          <p:nvSpPr>
            <p:cNvPr id="4" name="object 4"/>
            <p:cNvSpPr txBox="1"/>
            <p:nvPr/>
          </p:nvSpPr>
          <p:spPr>
            <a:xfrm>
              <a:off x="8401050" y="545972"/>
              <a:ext cx="85153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Released/MP</a:t>
              </a:r>
              <a:endParaRPr sz="1200">
                <a:latin typeface="Calibri"/>
                <a:cs typeface="Calibri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9647046" y="535940"/>
              <a:ext cx="128397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Calibri"/>
                  <a:cs typeface="Calibri"/>
                </a:rPr>
                <a:t>Under</a:t>
              </a:r>
              <a:r>
                <a:rPr sz="12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Development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96983" y="556259"/>
              <a:ext cx="175260" cy="187451"/>
            </a:xfrm>
            <a:prstGeom prst="rect">
              <a:avLst/>
            </a:prstGeom>
          </p:spPr>
        </p:pic>
        <p:sp>
          <p:nvSpPr>
            <p:cNvPr id="7" name="object 7"/>
            <p:cNvSpPr txBox="1"/>
            <p:nvPr/>
          </p:nvSpPr>
          <p:spPr>
            <a:xfrm>
              <a:off x="11265789" y="530097"/>
              <a:ext cx="56134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Planning</a:t>
              </a:r>
              <a:endParaRPr sz="1200">
                <a:latin typeface="Calibri"/>
                <a:cs typeface="Calibri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50523" y="539495"/>
              <a:ext cx="176783" cy="187451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 flipV="1">
            <a:off x="1368551" y="6120892"/>
            <a:ext cx="10383141" cy="45719"/>
          </a:xfrm>
          <a:custGeom>
            <a:avLst/>
            <a:gdLst/>
            <a:ahLst/>
            <a:cxnLst/>
            <a:rect l="l" t="t" r="r" b="b"/>
            <a:pathLst>
              <a:path w="10589260" h="78739">
                <a:moveTo>
                  <a:pt x="10512530" y="31740"/>
                </a:moveTo>
                <a:lnTo>
                  <a:pt x="0" y="66001"/>
                </a:lnTo>
                <a:lnTo>
                  <a:pt x="0" y="78701"/>
                </a:lnTo>
                <a:lnTo>
                  <a:pt x="10512573" y="44440"/>
                </a:lnTo>
                <a:lnTo>
                  <a:pt x="10512530" y="31740"/>
                </a:lnTo>
                <a:close/>
              </a:path>
              <a:path w="10589260" h="78739">
                <a:moveTo>
                  <a:pt x="10512425" y="0"/>
                </a:moveTo>
                <a:lnTo>
                  <a:pt x="10512530" y="31740"/>
                </a:lnTo>
                <a:lnTo>
                  <a:pt x="10512573" y="44440"/>
                </a:lnTo>
                <a:lnTo>
                  <a:pt x="10512679" y="76200"/>
                </a:lnTo>
                <a:lnTo>
                  <a:pt x="10575672" y="44440"/>
                </a:lnTo>
                <a:lnTo>
                  <a:pt x="10525252" y="44440"/>
                </a:lnTo>
                <a:lnTo>
                  <a:pt x="10525252" y="31740"/>
                </a:lnTo>
                <a:lnTo>
                  <a:pt x="10576438" y="31740"/>
                </a:lnTo>
                <a:lnTo>
                  <a:pt x="10512425" y="0"/>
                </a:lnTo>
                <a:close/>
              </a:path>
              <a:path w="10589260" h="78739">
                <a:moveTo>
                  <a:pt x="10576438" y="31740"/>
                </a:moveTo>
                <a:lnTo>
                  <a:pt x="10525252" y="31740"/>
                </a:lnTo>
                <a:lnTo>
                  <a:pt x="10525252" y="44440"/>
                </a:lnTo>
                <a:lnTo>
                  <a:pt x="10575672" y="44440"/>
                </a:lnTo>
                <a:lnTo>
                  <a:pt x="10588752" y="37846"/>
                </a:lnTo>
                <a:lnTo>
                  <a:pt x="10576438" y="317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514858" y="1361008"/>
            <a:ext cx="5435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0500" y="3004060"/>
            <a:ext cx="108894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Mini-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ITX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lang="en-US" sz="1400" b="1" spc="-1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4000" y="4653788"/>
            <a:ext cx="102235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I/O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Controller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61017" y="5822391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1H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50772" y="1072896"/>
            <a:ext cx="76200" cy="5054600"/>
          </a:xfrm>
          <a:custGeom>
            <a:avLst/>
            <a:gdLst/>
            <a:ahLst/>
            <a:cxnLst/>
            <a:rect l="l" t="t" r="r" b="b"/>
            <a:pathLst>
              <a:path w="76200" h="5054600">
                <a:moveTo>
                  <a:pt x="44450" y="63500"/>
                </a:moveTo>
                <a:lnTo>
                  <a:pt x="31750" y="63500"/>
                </a:lnTo>
                <a:lnTo>
                  <a:pt x="25145" y="5054130"/>
                </a:lnTo>
                <a:lnTo>
                  <a:pt x="37846" y="5054130"/>
                </a:lnTo>
                <a:lnTo>
                  <a:pt x="44433" y="76200"/>
                </a:lnTo>
                <a:lnTo>
                  <a:pt x="44450" y="63500"/>
                </a:lnTo>
                <a:close/>
              </a:path>
              <a:path w="76200" h="5054600">
                <a:moveTo>
                  <a:pt x="38100" y="0"/>
                </a:moveTo>
                <a:lnTo>
                  <a:pt x="0" y="76200"/>
                </a:lnTo>
                <a:lnTo>
                  <a:pt x="31733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54600">
                <a:moveTo>
                  <a:pt x="69850" y="63500"/>
                </a:moveTo>
                <a:lnTo>
                  <a:pt x="44450" y="63500"/>
                </a:lnTo>
                <a:lnTo>
                  <a:pt x="44433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4592" y="3494506"/>
            <a:ext cx="1203959" cy="69496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500" y="3520440"/>
            <a:ext cx="1101852" cy="5928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9268" y="1655025"/>
            <a:ext cx="943368" cy="55782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2420" y="1725168"/>
            <a:ext cx="801624" cy="4221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8075" y="1898904"/>
            <a:ext cx="694943" cy="46482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3309" y="5190253"/>
            <a:ext cx="903732" cy="43738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12619" y="2001012"/>
            <a:ext cx="214884" cy="21640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15668" y="1345692"/>
            <a:ext cx="216407" cy="21640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08047" y="2919984"/>
            <a:ext cx="214883" cy="216407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908047" y="3628644"/>
            <a:ext cx="214883" cy="21640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914143" y="4849367"/>
            <a:ext cx="216407" cy="21640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24727" y="2028444"/>
            <a:ext cx="214884" cy="21640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436107" y="3688080"/>
            <a:ext cx="214883" cy="2148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091927" y="4762499"/>
            <a:ext cx="214883" cy="216407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274114" y="2933475"/>
            <a:ext cx="214884" cy="21488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453706" y="1332866"/>
            <a:ext cx="214883" cy="216408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9645142" y="5833891"/>
            <a:ext cx="631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2H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706871" y="6465214"/>
            <a:ext cx="7778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D8F8F"/>
                </a:solidFill>
                <a:latin typeface="Calibri"/>
                <a:cs typeface="Calibri"/>
              </a:rPr>
              <a:t>Confidential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36" name="object 36"/>
          <p:cNvSpPr txBox="1"/>
          <p:nvPr/>
        </p:nvSpPr>
        <p:spPr>
          <a:xfrm>
            <a:off x="1915668" y="5832283"/>
            <a:ext cx="21101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Mass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Production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Shipping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01291" y="1274191"/>
            <a:ext cx="1365885" cy="1292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SA3X-V2000</a:t>
            </a:r>
            <a:endParaRPr sz="16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AMD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V2000</a:t>
            </a:r>
            <a:endParaRPr sz="12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GLI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compliance</a:t>
            </a:r>
            <a:endParaRPr sz="12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SA6X-ADL/RPL</a:t>
            </a:r>
            <a:endParaRPr sz="1600" dirty="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Intel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12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104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Gen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03450" y="4779390"/>
            <a:ext cx="1863089" cy="455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ADi-SIOG-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FPGA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FPGA+PIC,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I/O,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NVRAM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SEC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03957" y="2869818"/>
            <a:ext cx="1675764" cy="1337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AmITX-AD-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  <a:p>
            <a:pPr marL="55880" marR="125095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Intel</a:t>
            </a:r>
            <a:r>
              <a:rPr sz="1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/13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/14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200" spc="67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Gen.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mini-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ITX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Gaming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Board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AmITX-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RZ-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AMD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Ryzen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V1000/R2000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mini-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ITX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Gaming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Board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22670" y="1964817"/>
            <a:ext cx="1159510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SA6X-RZ-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E8K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AMD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Ryzen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E8000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GLI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compliance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40400" y="3616578"/>
            <a:ext cx="1459865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AmITX-RZ-G-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E8K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AMD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Ryzen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E8000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Mini-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ITX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Gaming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Board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382757" y="4697095"/>
            <a:ext cx="1618615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ADi-SIOG-FPGA-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G2</a:t>
            </a:r>
            <a:endParaRPr sz="1600">
              <a:latin typeface="Calibri"/>
              <a:cs typeface="Calibri"/>
            </a:endParaRPr>
          </a:p>
          <a:p>
            <a:pPr marL="12700" marR="41402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Lite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Modularized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I/O,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NVRAM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SEC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86662" y="2858544"/>
            <a:ext cx="1133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AmITX-BTL-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561262" y="3105432"/>
            <a:ext cx="1823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Intel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1200" baseline="2430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200" spc="120" baseline="24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Gen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Bartlett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Lake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86662" y="3288008"/>
            <a:ext cx="14528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ini-ITX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Gaming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Board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722691" y="1274191"/>
            <a:ext cx="1242060" cy="638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SA3X-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PTL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Intel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Core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Ultra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300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5B8CE683-FDF1-4371-8CFE-62CE91E838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420" y="530194"/>
            <a:ext cx="489864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3200" spc="-10" dirty="0">
                <a:latin typeface="Ubuntu" panose="020B0504030602030204" pitchFamily="34" charset="0"/>
              </a:rPr>
              <a:t>Gaming</a:t>
            </a:r>
            <a:r>
              <a:rPr sz="3200" spc="-135" dirty="0">
                <a:latin typeface="Ubuntu" panose="020B0504030602030204" pitchFamily="34" charset="0"/>
              </a:rPr>
              <a:t> </a:t>
            </a:r>
            <a:r>
              <a:rPr sz="3200" spc="-10" dirty="0">
                <a:latin typeface="Ubuntu" panose="020B0504030602030204" pitchFamily="34" charset="0"/>
              </a:rPr>
              <a:t>Solutions</a:t>
            </a:r>
          </a:p>
        </p:txBody>
      </p:sp>
      <p:pic>
        <p:nvPicPr>
          <p:cNvPr id="52" name="圖片 51" descr="一張含有 圖形, 字型, 平面設計, 標誌 的圖片&#10;&#10;AI 產生的內容可能不正確。">
            <a:extLst>
              <a:ext uri="{FF2B5EF4-FFF2-40B4-BE49-F238E27FC236}">
                <a16:creationId xmlns:a16="http://schemas.microsoft.com/office/drawing/2014/main" id="{9C8215A4-2C7D-493F-84E4-D965E3CCBE19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60" y="1703079"/>
            <a:ext cx="437720" cy="183119"/>
          </a:xfrm>
          <a:prstGeom prst="rect">
            <a:avLst/>
          </a:prstGeom>
        </p:spPr>
      </p:pic>
      <p:pic>
        <p:nvPicPr>
          <p:cNvPr id="53" name="圖片 52" descr="一張含有 圖形, 字型, 平面設計, 標誌 的圖片&#10;&#10;AI 產生的內容可能不正確。">
            <a:extLst>
              <a:ext uri="{FF2B5EF4-FFF2-40B4-BE49-F238E27FC236}">
                <a16:creationId xmlns:a16="http://schemas.microsoft.com/office/drawing/2014/main" id="{1865D374-E513-4F62-85B9-E1C760D8D2EA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6628" y="3267237"/>
            <a:ext cx="437720" cy="183119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27EA7DDC-352E-4B6E-B83A-BF1CD5FE1D33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265" y="2351492"/>
            <a:ext cx="636902" cy="242343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491A5AEF-B3EA-4721-BA95-C0B79096C0A6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135" y="4012602"/>
            <a:ext cx="636902" cy="242343"/>
          </a:xfrm>
          <a:prstGeom prst="rect">
            <a:avLst/>
          </a:prstGeom>
        </p:spPr>
      </p:pic>
      <p:sp>
        <p:nvSpPr>
          <p:cNvPr id="58" name="object 9">
            <a:extLst>
              <a:ext uri="{FF2B5EF4-FFF2-40B4-BE49-F238E27FC236}">
                <a16:creationId xmlns:a16="http://schemas.microsoft.com/office/drawing/2014/main" id="{7D3F7DEE-8A00-498E-9CFC-8DB47D0F2571}"/>
              </a:ext>
            </a:extLst>
          </p:cNvPr>
          <p:cNvSpPr/>
          <p:nvPr/>
        </p:nvSpPr>
        <p:spPr>
          <a:xfrm>
            <a:off x="4659824" y="1066292"/>
            <a:ext cx="0" cy="5054600"/>
          </a:xfrm>
          <a:custGeom>
            <a:avLst/>
            <a:gdLst/>
            <a:ahLst/>
            <a:cxnLst/>
            <a:rect l="l" t="t" r="r" b="b"/>
            <a:pathLst>
              <a:path h="5054600">
                <a:moveTo>
                  <a:pt x="0" y="0"/>
                </a:moveTo>
                <a:lnTo>
                  <a:pt x="0" y="505411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9">
            <a:extLst>
              <a:ext uri="{FF2B5EF4-FFF2-40B4-BE49-F238E27FC236}">
                <a16:creationId xmlns:a16="http://schemas.microsoft.com/office/drawing/2014/main" id="{CE5BCDC7-8536-4878-84D7-82D0580AA1F0}"/>
              </a:ext>
            </a:extLst>
          </p:cNvPr>
          <p:cNvSpPr/>
          <p:nvPr/>
        </p:nvSpPr>
        <p:spPr>
          <a:xfrm rot="16200000" flipH="1">
            <a:off x="5889495" y="-2900857"/>
            <a:ext cx="333917" cy="11541349"/>
          </a:xfrm>
          <a:custGeom>
            <a:avLst/>
            <a:gdLst/>
            <a:ahLst/>
            <a:cxnLst/>
            <a:rect l="l" t="t" r="r" b="b"/>
            <a:pathLst>
              <a:path h="5054600">
                <a:moveTo>
                  <a:pt x="0" y="0"/>
                </a:moveTo>
                <a:lnTo>
                  <a:pt x="0" y="505411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9">
            <a:extLst>
              <a:ext uri="{FF2B5EF4-FFF2-40B4-BE49-F238E27FC236}">
                <a16:creationId xmlns:a16="http://schemas.microsoft.com/office/drawing/2014/main" id="{7709B1BC-49C7-4EC8-BE58-33F6E33A603C}"/>
              </a:ext>
            </a:extLst>
          </p:cNvPr>
          <p:cNvSpPr/>
          <p:nvPr/>
        </p:nvSpPr>
        <p:spPr>
          <a:xfrm rot="16200000" flipH="1">
            <a:off x="5857716" y="-1175134"/>
            <a:ext cx="333917" cy="11541349"/>
          </a:xfrm>
          <a:custGeom>
            <a:avLst/>
            <a:gdLst/>
            <a:ahLst/>
            <a:cxnLst/>
            <a:rect l="l" t="t" r="r" b="b"/>
            <a:pathLst>
              <a:path h="5054600">
                <a:moveTo>
                  <a:pt x="0" y="0"/>
                </a:moveTo>
                <a:lnTo>
                  <a:pt x="0" y="5054117"/>
                </a:lnTo>
              </a:path>
            </a:pathLst>
          </a:custGeom>
          <a:ln w="6350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5">
            <a:extLst>
              <a:ext uri="{FF2B5EF4-FFF2-40B4-BE49-F238E27FC236}">
                <a16:creationId xmlns:a16="http://schemas.microsoft.com/office/drawing/2014/main" id="{6713F4E5-BEED-8917-65DA-0BD7D17E39FB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11437" y="2026857"/>
            <a:ext cx="132456" cy="217994"/>
          </a:xfrm>
          <a:prstGeom prst="rect">
            <a:avLst/>
          </a:prstGeom>
        </p:spPr>
      </p:pic>
      <p:pic>
        <p:nvPicPr>
          <p:cNvPr id="10" name="object 25">
            <a:extLst>
              <a:ext uri="{FF2B5EF4-FFF2-40B4-BE49-F238E27FC236}">
                <a16:creationId xmlns:a16="http://schemas.microsoft.com/office/drawing/2014/main" id="{9368A880-75B0-2098-2C7C-8261EC1B6DD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32118" y="3688080"/>
            <a:ext cx="132456" cy="217994"/>
          </a:xfrm>
          <a:prstGeom prst="rect">
            <a:avLst/>
          </a:prstGeom>
        </p:spPr>
      </p:pic>
      <p:grpSp>
        <p:nvGrpSpPr>
          <p:cNvPr id="57" name="群組 56">
            <a:extLst>
              <a:ext uri="{FF2B5EF4-FFF2-40B4-BE49-F238E27FC236}">
                <a16:creationId xmlns:a16="http://schemas.microsoft.com/office/drawing/2014/main" id="{8F981E81-A409-46AC-BFAC-4DD51AC6808F}"/>
              </a:ext>
            </a:extLst>
          </p:cNvPr>
          <p:cNvGrpSpPr/>
          <p:nvPr/>
        </p:nvGrpSpPr>
        <p:grpSpPr>
          <a:xfrm>
            <a:off x="297428" y="277461"/>
            <a:ext cx="1091444" cy="246498"/>
            <a:chOff x="2686155" y="239393"/>
            <a:chExt cx="1091444" cy="246498"/>
          </a:xfrm>
        </p:grpSpPr>
        <p:sp>
          <p:nvSpPr>
            <p:cNvPr id="60" name="矩形: 圓角 59">
              <a:extLst>
                <a:ext uri="{FF2B5EF4-FFF2-40B4-BE49-F238E27FC236}">
                  <a16:creationId xmlns:a16="http://schemas.microsoft.com/office/drawing/2014/main" id="{E2AFD958-B38D-4D6A-B045-818EA125568E}"/>
                </a:ext>
              </a:extLst>
            </p:cNvPr>
            <p:cNvSpPr/>
            <p:nvPr/>
          </p:nvSpPr>
          <p:spPr>
            <a:xfrm>
              <a:off x="2716000" y="243614"/>
              <a:ext cx="1052951" cy="24227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文字版面配置區 2">
              <a:extLst>
                <a:ext uri="{FF2B5EF4-FFF2-40B4-BE49-F238E27FC236}">
                  <a16:creationId xmlns:a16="http://schemas.microsoft.com/office/drawing/2014/main" id="{4D1322E1-297B-461A-817B-C7A3B3075D1B}"/>
                </a:ext>
              </a:extLst>
            </p:cNvPr>
            <p:cNvSpPr txBox="1">
              <a:spLocks/>
            </p:cNvSpPr>
            <p:nvPr/>
          </p:nvSpPr>
          <p:spPr>
            <a:xfrm>
              <a:off x="2686155" y="239393"/>
              <a:ext cx="109144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>
                <a:buNone/>
                <a:defRPr sz="1800" baseline="0">
                  <a:solidFill>
                    <a:srgbClr val="CF3339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buNone/>
                <a:defRPr>
                  <a:latin typeface="+mn-lt"/>
                  <a:ea typeface="+mn-ea"/>
                  <a:cs typeface="+mn-cs"/>
                </a:defRPr>
              </a:lvl2pPr>
              <a:lvl3pPr marL="914400" indent="0">
                <a:buNone/>
                <a:defRPr>
                  <a:latin typeface="+mn-lt"/>
                  <a:ea typeface="+mn-ea"/>
                  <a:cs typeface="+mn-cs"/>
                </a:defRPr>
              </a:lvl3pPr>
              <a:lvl4pPr marL="1371600" indent="0">
                <a:buNone/>
                <a:defRPr>
                  <a:latin typeface="+mn-lt"/>
                  <a:ea typeface="+mn-ea"/>
                  <a:cs typeface="+mn-cs"/>
                </a:defRPr>
              </a:lvl4pPr>
              <a:lvl5pPr marL="1828800" indent="0">
                <a:buNone/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dirty="0">
                  <a:solidFill>
                    <a:schemeClr val="tx1"/>
                  </a:solidFill>
                  <a:latin typeface="Ubuntu" panose="020B0504030602030204" pitchFamily="34" charset="0"/>
                </a:rPr>
                <a:t>2026 Q2</a:t>
              </a:r>
              <a:endParaRPr lang="zh-TW" altLang="en-US" sz="1400" b="1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061243D-D833-4DA9-A920-315F6C479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34AB307-93BF-4120-8E21-03775DB5988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altLang="zh-TW" spc="-50" smtClean="0"/>
              <a:t>7</a:t>
            </a:fld>
            <a:endParaRPr lang="en-US" altLang="zh-TW" spc="-50" dirty="0"/>
          </a:p>
        </p:txBody>
      </p:sp>
      <p:sp>
        <p:nvSpPr>
          <p:cNvPr id="6" name="object 48">
            <a:extLst>
              <a:ext uri="{FF2B5EF4-FFF2-40B4-BE49-F238E27FC236}">
                <a16:creationId xmlns:a16="http://schemas.microsoft.com/office/drawing/2014/main" id="{2E64254A-D848-41E8-A85B-B687F9B34B79}"/>
              </a:ext>
            </a:extLst>
          </p:cNvPr>
          <p:cNvSpPr txBox="1"/>
          <p:nvPr/>
        </p:nvSpPr>
        <p:spPr>
          <a:xfrm>
            <a:off x="5706871" y="6465214"/>
            <a:ext cx="7778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D8F8F"/>
                </a:solidFill>
                <a:latin typeface="Calibri"/>
                <a:cs typeface="Calibri"/>
              </a:rPr>
              <a:t>Confidential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9639B395-9206-4860-B708-A2F8382D86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0175" y="563307"/>
            <a:ext cx="489864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3200" spc="-10" dirty="0">
                <a:latin typeface="Ubuntu" panose="020B0504030602030204" pitchFamily="34" charset="0"/>
              </a:rPr>
              <a:t>Gaming</a:t>
            </a:r>
            <a:r>
              <a:rPr sz="3200" spc="-135" dirty="0">
                <a:latin typeface="Ubuntu" panose="020B0504030602030204" pitchFamily="34" charset="0"/>
              </a:rPr>
              <a:t> </a:t>
            </a:r>
            <a:r>
              <a:rPr lang="en-US" altLang="zh-TW" sz="3200" spc="-10" dirty="0">
                <a:latin typeface="Ubuntu" panose="020B0504030602030204" pitchFamily="34" charset="0"/>
              </a:rPr>
              <a:t>Monitors</a:t>
            </a:r>
            <a:endParaRPr sz="3200" spc="-10" dirty="0">
              <a:latin typeface="Ubuntu" panose="020B050403060203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80CEED5-E702-4347-A944-E82421C3D91C}"/>
              </a:ext>
            </a:extLst>
          </p:cNvPr>
          <p:cNvGrpSpPr/>
          <p:nvPr/>
        </p:nvGrpSpPr>
        <p:grpSpPr>
          <a:xfrm>
            <a:off x="535183" y="310574"/>
            <a:ext cx="1091444" cy="246498"/>
            <a:chOff x="2686155" y="239393"/>
            <a:chExt cx="1091444" cy="246498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50F66E3D-779B-4598-B7DB-3F33084F771D}"/>
                </a:ext>
              </a:extLst>
            </p:cNvPr>
            <p:cNvSpPr/>
            <p:nvPr/>
          </p:nvSpPr>
          <p:spPr>
            <a:xfrm>
              <a:off x="2716000" y="243614"/>
              <a:ext cx="1052951" cy="24227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版面配置區 2">
              <a:extLst>
                <a:ext uri="{FF2B5EF4-FFF2-40B4-BE49-F238E27FC236}">
                  <a16:creationId xmlns:a16="http://schemas.microsoft.com/office/drawing/2014/main" id="{4365FC1F-54BA-43B9-B6AB-FBC6740983F0}"/>
                </a:ext>
              </a:extLst>
            </p:cNvPr>
            <p:cNvSpPr txBox="1">
              <a:spLocks/>
            </p:cNvSpPr>
            <p:nvPr/>
          </p:nvSpPr>
          <p:spPr>
            <a:xfrm>
              <a:off x="2686155" y="239393"/>
              <a:ext cx="109144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>
                <a:buNone/>
                <a:defRPr sz="1800" baseline="0">
                  <a:solidFill>
                    <a:srgbClr val="CF3339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buNone/>
                <a:defRPr>
                  <a:latin typeface="+mn-lt"/>
                  <a:ea typeface="+mn-ea"/>
                  <a:cs typeface="+mn-cs"/>
                </a:defRPr>
              </a:lvl2pPr>
              <a:lvl3pPr marL="914400" indent="0">
                <a:buNone/>
                <a:defRPr>
                  <a:latin typeface="+mn-lt"/>
                  <a:ea typeface="+mn-ea"/>
                  <a:cs typeface="+mn-cs"/>
                </a:defRPr>
              </a:lvl3pPr>
              <a:lvl4pPr marL="1371600" indent="0">
                <a:buNone/>
                <a:defRPr>
                  <a:latin typeface="+mn-lt"/>
                  <a:ea typeface="+mn-ea"/>
                  <a:cs typeface="+mn-cs"/>
                </a:defRPr>
              </a:lvl4pPr>
              <a:lvl5pPr marL="1828800" indent="0">
                <a:buNone/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dirty="0">
                  <a:solidFill>
                    <a:schemeClr val="tx1"/>
                  </a:solidFill>
                  <a:latin typeface="Ubuntu" panose="020B0504030602030204" pitchFamily="34" charset="0"/>
                </a:rPr>
                <a:t>2026 Q2</a:t>
              </a:r>
              <a:endParaRPr lang="zh-TW" altLang="en-US" sz="1400" b="1" dirty="0">
                <a:solidFill>
                  <a:schemeClr val="tx1"/>
                </a:solidFill>
                <a:latin typeface="Ubuntu" panose="020B0504030602030204" pitchFamily="34" charset="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6FD57736-9A35-49F1-A5B9-0EAD52F9ADD0}"/>
              </a:ext>
            </a:extLst>
          </p:cNvPr>
          <p:cNvGrpSpPr/>
          <p:nvPr/>
        </p:nvGrpSpPr>
        <p:grpSpPr>
          <a:xfrm>
            <a:off x="598018" y="1377127"/>
            <a:ext cx="11336234" cy="4777934"/>
            <a:chOff x="785308" y="1245838"/>
            <a:chExt cx="11336234" cy="4777934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22BFDC3B-D5F7-4765-A388-6D9EA737801D}"/>
                </a:ext>
              </a:extLst>
            </p:cNvPr>
            <p:cNvGrpSpPr/>
            <p:nvPr/>
          </p:nvGrpSpPr>
          <p:grpSpPr>
            <a:xfrm>
              <a:off x="785308" y="1245838"/>
              <a:ext cx="10953196" cy="4777934"/>
              <a:chOff x="2647575" y="1085938"/>
              <a:chExt cx="9651536" cy="4777934"/>
            </a:xfrm>
          </p:grpSpPr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B6EC1F3A-E23A-41A0-80F5-0BFEECD406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47575" y="5856782"/>
                <a:ext cx="9651536" cy="709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bg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47" name="直線單箭頭接點 46">
                <a:extLst>
                  <a:ext uri="{FF2B5EF4-FFF2-40B4-BE49-F238E27FC236}">
                    <a16:creationId xmlns:a16="http://schemas.microsoft.com/office/drawing/2014/main" id="{8788BD9E-8954-45DF-B520-2854122C44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64323" y="1085938"/>
                <a:ext cx="16498" cy="4777934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bg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DF766E0-ADB9-4557-ABCB-3361C83C1061}"/>
                </a:ext>
              </a:extLst>
            </p:cNvPr>
            <p:cNvSpPr txBox="1"/>
            <p:nvPr/>
          </p:nvSpPr>
          <p:spPr>
            <a:xfrm>
              <a:off x="1299391" y="5696053"/>
              <a:ext cx="2673528" cy="241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457189">
                <a:defRPr/>
              </a:pPr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Mass Production &amp; Shipping</a:t>
              </a:r>
              <a:endParaRPr lang="zh-TW" altLang="en-US" sz="1600" b="1" dirty="0" err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222E686D-9EB0-4820-BE3A-DE7E57D1F6D8}"/>
                </a:ext>
              </a:extLst>
            </p:cNvPr>
            <p:cNvSpPr txBox="1"/>
            <p:nvPr/>
          </p:nvSpPr>
          <p:spPr>
            <a:xfrm>
              <a:off x="9162826" y="5686390"/>
              <a:ext cx="1627527" cy="212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457189">
                <a:defRPr/>
              </a:pPr>
              <a:r>
                <a:rPr lang="en-US" altLang="zh-TW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2026 2H</a:t>
              </a:r>
              <a:endParaRPr lang="zh-TW" altLang="en-US" sz="1600" b="1" dirty="0" err="1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188DE9C-06BE-4F15-8669-0244879ED60E}"/>
                </a:ext>
              </a:extLst>
            </p:cNvPr>
            <p:cNvSpPr txBox="1"/>
            <p:nvPr/>
          </p:nvSpPr>
          <p:spPr>
            <a:xfrm>
              <a:off x="5532070" y="5696053"/>
              <a:ext cx="1627527" cy="2027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457189">
                <a:defRPr/>
              </a:pPr>
              <a:r>
                <a:rPr lang="en-US" altLang="zh-TW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2026 1H</a:t>
              </a:r>
              <a:endParaRPr lang="zh-TW" altLang="en-US" sz="1600" b="1" dirty="0" err="1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FFF77DA0-AF96-4192-BFE5-DA91294CAF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62076" y="1245838"/>
              <a:ext cx="40132" cy="4777934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005A5746-DA6D-4C92-A684-F9DCD17AAE07}"/>
                </a:ext>
              </a:extLst>
            </p:cNvPr>
            <p:cNvCxnSpPr>
              <a:cxnSpLocks/>
            </p:cNvCxnSpPr>
            <p:nvPr/>
          </p:nvCxnSpPr>
          <p:spPr>
            <a:xfrm>
              <a:off x="8308521" y="1245838"/>
              <a:ext cx="0" cy="4770844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86">
              <a:extLst>
                <a:ext uri="{FF2B5EF4-FFF2-40B4-BE49-F238E27FC236}">
                  <a16:creationId xmlns:a16="http://schemas.microsoft.com/office/drawing/2014/main" id="{94F6F810-5B02-4011-B873-23CBB6FA8CFA}"/>
                </a:ext>
              </a:extLst>
            </p:cNvPr>
            <p:cNvSpPr txBox="1"/>
            <p:nvPr/>
          </p:nvSpPr>
          <p:spPr>
            <a:xfrm>
              <a:off x="6800190" y="4988017"/>
              <a:ext cx="1477455" cy="6380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7312" defTabSz="913829">
                <a:defRPr/>
              </a:pPr>
              <a:r>
                <a:rPr lang="en-US" altLang="zh-TW" sz="1600" b="1" kern="0" dirty="0">
                  <a:solidFill>
                    <a:schemeClr val="bg1"/>
                  </a:solidFill>
                  <a:latin typeface="Calibri"/>
                  <a:ea typeface="微軟正黑體"/>
                </a:rPr>
                <a:t>GM-270</a:t>
              </a:r>
            </a:p>
            <a:p>
              <a:pPr marL="107312" defTabSz="913829">
                <a:defRPr/>
              </a:pP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27” (UHD/</a:t>
              </a: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4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00nits)</a:t>
              </a:r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E22B4BA-FB32-447F-A5C1-D615512EFD0D}"/>
                </a:ext>
              </a:extLst>
            </p:cNvPr>
            <p:cNvGrpSpPr/>
            <p:nvPr/>
          </p:nvGrpSpPr>
          <p:grpSpPr>
            <a:xfrm>
              <a:off x="9583344" y="2540210"/>
              <a:ext cx="1979015" cy="638021"/>
              <a:chOff x="9583344" y="2540210"/>
              <a:chExt cx="1979015" cy="638021"/>
            </a:xfrm>
          </p:grpSpPr>
          <p:sp>
            <p:nvSpPr>
              <p:cNvPr id="44" name="圓角矩形 38">
                <a:extLst>
                  <a:ext uri="{FF2B5EF4-FFF2-40B4-BE49-F238E27FC236}">
                    <a16:creationId xmlns:a16="http://schemas.microsoft.com/office/drawing/2014/main" id="{537B48A6-22ED-45E4-B1AC-2B3F957A908A}"/>
                  </a:ext>
                </a:extLst>
              </p:cNvPr>
              <p:cNvSpPr/>
              <p:nvPr/>
            </p:nvSpPr>
            <p:spPr>
              <a:xfrm>
                <a:off x="9583344" y="2591850"/>
                <a:ext cx="216000" cy="216000"/>
              </a:xfrm>
              <a:prstGeom prst="roundRect">
                <a:avLst/>
              </a:prstGeom>
              <a:solidFill>
                <a:srgbClr val="00CCFF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45" name="文字方塊 92">
                <a:extLst>
                  <a:ext uri="{FF2B5EF4-FFF2-40B4-BE49-F238E27FC236}">
                    <a16:creationId xmlns:a16="http://schemas.microsoft.com/office/drawing/2014/main" id="{6331E07B-0E48-4493-A74C-2B26A0703403}"/>
                  </a:ext>
                </a:extLst>
              </p:cNvPr>
              <p:cNvSpPr txBox="1"/>
              <p:nvPr/>
            </p:nvSpPr>
            <p:spPr>
              <a:xfrm>
                <a:off x="9799344" y="2540210"/>
                <a:ext cx="1763015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GM-320/430</a:t>
                </a:r>
              </a:p>
              <a:p>
                <a:pPr marL="107312" defTabSz="913829">
                  <a:defRPr/>
                </a:pPr>
                <a:r>
                  <a:rPr lang="it-IT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32”</a:t>
                </a:r>
                <a:r>
                  <a:rPr lang="zh-TW" altLang="en-US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 </a:t>
                </a:r>
                <a:r>
                  <a:rPr lang="it-IT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(FHD/</a:t>
                </a: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IPS</a:t>
                </a:r>
                <a:r>
                  <a:rPr lang="it-IT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)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43”</a:t>
                </a:r>
                <a:r>
                  <a:rPr lang="zh-TW" altLang="en-US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 </a:t>
                </a: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(UHD/IPS)</a:t>
                </a:r>
                <a:endPara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</p:grp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57E54B35-A201-4A4C-8974-D80093812427}"/>
                </a:ext>
              </a:extLst>
            </p:cNvPr>
            <p:cNvGrpSpPr/>
            <p:nvPr/>
          </p:nvGrpSpPr>
          <p:grpSpPr>
            <a:xfrm>
              <a:off x="8549719" y="1460704"/>
              <a:ext cx="2468542" cy="638021"/>
              <a:chOff x="8549719" y="1460704"/>
              <a:chExt cx="2468542" cy="638021"/>
            </a:xfrm>
          </p:grpSpPr>
          <p:sp>
            <p:nvSpPr>
              <p:cNvPr id="42" name="圓角矩形 38">
                <a:extLst>
                  <a:ext uri="{FF2B5EF4-FFF2-40B4-BE49-F238E27FC236}">
                    <a16:creationId xmlns:a16="http://schemas.microsoft.com/office/drawing/2014/main" id="{F8F7CDA6-7174-4270-97E7-3C17686D4FBE}"/>
                  </a:ext>
                </a:extLst>
              </p:cNvPr>
              <p:cNvSpPr/>
              <p:nvPr/>
            </p:nvSpPr>
            <p:spPr>
              <a:xfrm>
                <a:off x="8549719" y="1501130"/>
                <a:ext cx="216000" cy="216000"/>
              </a:xfrm>
              <a:prstGeom prst="roundRect">
                <a:avLst/>
              </a:prstGeom>
              <a:solidFill>
                <a:srgbClr val="00CCFF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43" name="文字方塊 101">
                <a:extLst>
                  <a:ext uri="{FF2B5EF4-FFF2-40B4-BE49-F238E27FC236}">
                    <a16:creationId xmlns:a16="http://schemas.microsoft.com/office/drawing/2014/main" id="{527C33BE-BD72-4CC7-9FA7-B9496BDD1C72}"/>
                  </a:ext>
                </a:extLst>
              </p:cNvPr>
              <p:cNvSpPr txBox="1"/>
              <p:nvPr/>
            </p:nvSpPr>
            <p:spPr>
              <a:xfrm>
                <a:off x="8765719" y="1460704"/>
                <a:ext cx="2252542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GM-240DS  (Next-Gen.)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24” Dual Sided Portrait Display w/LED (FHD/600nits) </a:t>
                </a:r>
              </a:p>
            </p:txBody>
          </p:sp>
        </p:grpSp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4AD27B04-059F-4287-8B5F-A1C5C5B35BBD}"/>
                </a:ext>
              </a:extLst>
            </p:cNvPr>
            <p:cNvGrpSpPr/>
            <p:nvPr/>
          </p:nvGrpSpPr>
          <p:grpSpPr>
            <a:xfrm>
              <a:off x="9824116" y="4943845"/>
              <a:ext cx="2297426" cy="638021"/>
              <a:chOff x="9824116" y="4943845"/>
              <a:chExt cx="2297426" cy="638021"/>
            </a:xfrm>
          </p:grpSpPr>
          <p:sp>
            <p:nvSpPr>
              <p:cNvPr id="40" name="圓角矩形 38">
                <a:extLst>
                  <a:ext uri="{FF2B5EF4-FFF2-40B4-BE49-F238E27FC236}">
                    <a16:creationId xmlns:a16="http://schemas.microsoft.com/office/drawing/2014/main" id="{09F7EBB9-CE9F-496D-BA90-1B5C2C8AD57D}"/>
                  </a:ext>
                </a:extLst>
              </p:cNvPr>
              <p:cNvSpPr/>
              <p:nvPr/>
            </p:nvSpPr>
            <p:spPr>
              <a:xfrm>
                <a:off x="9824116" y="4977265"/>
                <a:ext cx="216000" cy="216000"/>
              </a:xfrm>
              <a:prstGeom prst="roundRect">
                <a:avLst/>
              </a:prstGeom>
              <a:solidFill>
                <a:srgbClr val="00CCFF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41" name="文字方塊 103">
                <a:extLst>
                  <a:ext uri="{FF2B5EF4-FFF2-40B4-BE49-F238E27FC236}">
                    <a16:creationId xmlns:a16="http://schemas.microsoft.com/office/drawing/2014/main" id="{FC549DC9-D945-492D-8E00-90564651DF69}"/>
                  </a:ext>
                </a:extLst>
              </p:cNvPr>
              <p:cNvSpPr txBox="1"/>
              <p:nvPr/>
            </p:nvSpPr>
            <p:spPr>
              <a:xfrm>
                <a:off x="10037287" y="4943845"/>
                <a:ext cx="2084255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Player Button Deck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15.6” LCD/TP</a:t>
                </a: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39925553-AB44-4165-9813-41E62A685E44}"/>
                </a:ext>
              </a:extLst>
            </p:cNvPr>
            <p:cNvGrpSpPr/>
            <p:nvPr/>
          </p:nvGrpSpPr>
          <p:grpSpPr>
            <a:xfrm>
              <a:off x="1052195" y="2575297"/>
              <a:ext cx="1968404" cy="638021"/>
              <a:chOff x="1106384" y="2756225"/>
              <a:chExt cx="1968404" cy="638021"/>
            </a:xfrm>
          </p:grpSpPr>
          <p:sp>
            <p:nvSpPr>
              <p:cNvPr id="38" name="圓角矩形 41">
                <a:extLst>
                  <a:ext uri="{FF2B5EF4-FFF2-40B4-BE49-F238E27FC236}">
                    <a16:creationId xmlns:a16="http://schemas.microsoft.com/office/drawing/2014/main" id="{E24D7BB1-CF62-4279-9930-3E0EAD74FAF3}"/>
                  </a:ext>
                </a:extLst>
              </p:cNvPr>
              <p:cNvSpPr/>
              <p:nvPr/>
            </p:nvSpPr>
            <p:spPr>
              <a:xfrm>
                <a:off x="1106384" y="2802525"/>
                <a:ext cx="216000" cy="216000"/>
              </a:xfrm>
              <a:prstGeom prst="roundRect">
                <a:avLst/>
              </a:prstGeom>
              <a:solidFill>
                <a:srgbClr val="C00000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39" name="文字方塊 57">
                <a:extLst>
                  <a:ext uri="{FF2B5EF4-FFF2-40B4-BE49-F238E27FC236}">
                    <a16:creationId xmlns:a16="http://schemas.microsoft.com/office/drawing/2014/main" id="{06492A1E-6482-42A1-84CA-683844396758}"/>
                  </a:ext>
                </a:extLst>
              </p:cNvPr>
              <p:cNvSpPr txBox="1"/>
              <p:nvPr/>
            </p:nvSpPr>
            <p:spPr>
              <a:xfrm>
                <a:off x="1311773" y="2756225"/>
                <a:ext cx="1763015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GM-270S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ea typeface="微軟正黑體"/>
                  </a:rPr>
                  <a:t>27” (FHD/400nits)</a:t>
                </a:r>
                <a:endPara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</p:grp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8ED21595-109A-477C-BF1D-E2FD3767783E}"/>
                </a:ext>
              </a:extLst>
            </p:cNvPr>
            <p:cNvGrpSpPr/>
            <p:nvPr/>
          </p:nvGrpSpPr>
          <p:grpSpPr>
            <a:xfrm>
              <a:off x="1052195" y="3523524"/>
              <a:ext cx="2216379" cy="638021"/>
              <a:chOff x="1106384" y="3704452"/>
              <a:chExt cx="2216379" cy="638021"/>
            </a:xfrm>
          </p:grpSpPr>
          <p:sp>
            <p:nvSpPr>
              <p:cNvPr id="36" name="圓角矩形 41">
                <a:extLst>
                  <a:ext uri="{FF2B5EF4-FFF2-40B4-BE49-F238E27FC236}">
                    <a16:creationId xmlns:a16="http://schemas.microsoft.com/office/drawing/2014/main" id="{DA3363F2-A1C5-43CE-80A6-7B05E0281B7E}"/>
                  </a:ext>
                </a:extLst>
              </p:cNvPr>
              <p:cNvSpPr/>
              <p:nvPr/>
            </p:nvSpPr>
            <p:spPr>
              <a:xfrm>
                <a:off x="1106384" y="3750752"/>
                <a:ext cx="216000" cy="216000"/>
              </a:xfrm>
              <a:prstGeom prst="roundRect">
                <a:avLst/>
              </a:prstGeom>
              <a:solidFill>
                <a:srgbClr val="C2080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37" name="文字方塊 62">
                <a:extLst>
                  <a:ext uri="{FF2B5EF4-FFF2-40B4-BE49-F238E27FC236}">
                    <a16:creationId xmlns:a16="http://schemas.microsoft.com/office/drawing/2014/main" id="{94C825ED-DD9A-40AA-9C53-EBECDE6450FA}"/>
                  </a:ext>
                </a:extLst>
              </p:cNvPr>
              <p:cNvSpPr txBox="1"/>
              <p:nvPr/>
            </p:nvSpPr>
            <p:spPr>
              <a:xfrm>
                <a:off x="1311773" y="3704452"/>
                <a:ext cx="2010990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GM-320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32” (FHD/400nits)</a:t>
                </a: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0C9B809-85CD-4700-B9E5-4ACDF2BB5772}"/>
                </a:ext>
              </a:extLst>
            </p:cNvPr>
            <p:cNvGrpSpPr/>
            <p:nvPr/>
          </p:nvGrpSpPr>
          <p:grpSpPr>
            <a:xfrm>
              <a:off x="1052195" y="1612394"/>
              <a:ext cx="1968404" cy="638021"/>
              <a:chOff x="1106384" y="1793322"/>
              <a:chExt cx="1968404" cy="638021"/>
            </a:xfrm>
          </p:grpSpPr>
          <p:sp>
            <p:nvSpPr>
              <p:cNvPr id="34" name="圓角矩形 41">
                <a:extLst>
                  <a:ext uri="{FF2B5EF4-FFF2-40B4-BE49-F238E27FC236}">
                    <a16:creationId xmlns:a16="http://schemas.microsoft.com/office/drawing/2014/main" id="{09E95480-82C4-4F14-ABC2-78B0B6F49147}"/>
                  </a:ext>
                </a:extLst>
              </p:cNvPr>
              <p:cNvSpPr/>
              <p:nvPr/>
            </p:nvSpPr>
            <p:spPr>
              <a:xfrm>
                <a:off x="1106384" y="1839622"/>
                <a:ext cx="216000" cy="216000"/>
              </a:xfrm>
              <a:prstGeom prst="roundRect">
                <a:avLst/>
              </a:prstGeom>
              <a:solidFill>
                <a:srgbClr val="C2080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35" name="文字方塊 65">
                <a:extLst>
                  <a:ext uri="{FF2B5EF4-FFF2-40B4-BE49-F238E27FC236}">
                    <a16:creationId xmlns:a16="http://schemas.microsoft.com/office/drawing/2014/main" id="{6FF634DE-4998-46D4-847E-6EAFE01D300D}"/>
                  </a:ext>
                </a:extLst>
              </p:cNvPr>
              <p:cNvSpPr txBox="1"/>
              <p:nvPr/>
            </p:nvSpPr>
            <p:spPr>
              <a:xfrm>
                <a:off x="1311773" y="1793322"/>
                <a:ext cx="1763015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GM-270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27” (FHD/240nits)</a:t>
                </a:r>
              </a:p>
              <a:p>
                <a:pPr marL="107312" defTabSz="913829">
                  <a:defRPr/>
                </a:pPr>
                <a:endPara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</p:grp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23A283CA-65F9-4D03-B4A1-A584B7BE1F23}"/>
                </a:ext>
              </a:extLst>
            </p:cNvPr>
            <p:cNvGrpSpPr/>
            <p:nvPr/>
          </p:nvGrpSpPr>
          <p:grpSpPr>
            <a:xfrm>
              <a:off x="1052195" y="4347120"/>
              <a:ext cx="2216379" cy="638021"/>
              <a:chOff x="1106384" y="4528048"/>
              <a:chExt cx="2216379" cy="638021"/>
            </a:xfrm>
          </p:grpSpPr>
          <p:sp>
            <p:nvSpPr>
              <p:cNvPr id="32" name="圓角矩形 41">
                <a:extLst>
                  <a:ext uri="{FF2B5EF4-FFF2-40B4-BE49-F238E27FC236}">
                    <a16:creationId xmlns:a16="http://schemas.microsoft.com/office/drawing/2014/main" id="{31A2D2A0-847B-42FA-B2CF-4367946B0654}"/>
                  </a:ext>
                </a:extLst>
              </p:cNvPr>
              <p:cNvSpPr/>
              <p:nvPr/>
            </p:nvSpPr>
            <p:spPr>
              <a:xfrm>
                <a:off x="1106384" y="4574348"/>
                <a:ext cx="216000" cy="216000"/>
              </a:xfrm>
              <a:prstGeom prst="roundRect">
                <a:avLst/>
              </a:prstGeom>
              <a:solidFill>
                <a:srgbClr val="C2080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33" name="文字方塊 93">
                <a:extLst>
                  <a:ext uri="{FF2B5EF4-FFF2-40B4-BE49-F238E27FC236}">
                    <a16:creationId xmlns:a16="http://schemas.microsoft.com/office/drawing/2014/main" id="{587C9A30-1D4B-46D6-BEDD-CF188F11D54A}"/>
                  </a:ext>
                </a:extLst>
              </p:cNvPr>
              <p:cNvSpPr txBox="1"/>
              <p:nvPr/>
            </p:nvSpPr>
            <p:spPr>
              <a:xfrm>
                <a:off x="1311773" y="4528048"/>
                <a:ext cx="2010990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GM-320S</a:t>
                </a:r>
              </a:p>
              <a:p>
                <a:pPr marL="107312" defTabSz="913829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32” (FHD/400nits)</a:t>
                </a:r>
              </a:p>
            </p:txBody>
          </p:sp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DA9CF36D-FD63-40AD-8FB9-247DDDD7B6E4}"/>
                </a:ext>
              </a:extLst>
            </p:cNvPr>
            <p:cNvGrpSpPr/>
            <p:nvPr/>
          </p:nvGrpSpPr>
          <p:grpSpPr>
            <a:xfrm>
              <a:off x="2811770" y="2575297"/>
              <a:ext cx="1493653" cy="638021"/>
              <a:chOff x="2865959" y="2756225"/>
              <a:chExt cx="1493653" cy="638021"/>
            </a:xfrm>
          </p:grpSpPr>
          <p:sp>
            <p:nvSpPr>
              <p:cNvPr id="30" name="圓角矩形 41">
                <a:extLst>
                  <a:ext uri="{FF2B5EF4-FFF2-40B4-BE49-F238E27FC236}">
                    <a16:creationId xmlns:a16="http://schemas.microsoft.com/office/drawing/2014/main" id="{3450CA73-CDD8-458B-BE6B-DB90F16035D0}"/>
                  </a:ext>
                </a:extLst>
              </p:cNvPr>
              <p:cNvSpPr/>
              <p:nvPr/>
            </p:nvSpPr>
            <p:spPr>
              <a:xfrm>
                <a:off x="2865959" y="2802525"/>
                <a:ext cx="216000" cy="216000"/>
              </a:xfrm>
              <a:prstGeom prst="roundRect">
                <a:avLst/>
              </a:prstGeom>
              <a:solidFill>
                <a:srgbClr val="C2080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31" name="文字方塊 97">
                <a:extLst>
                  <a:ext uri="{FF2B5EF4-FFF2-40B4-BE49-F238E27FC236}">
                    <a16:creationId xmlns:a16="http://schemas.microsoft.com/office/drawing/2014/main" id="{8A902552-DE07-4064-AE1E-FA39CA9B884D}"/>
                  </a:ext>
                </a:extLst>
              </p:cNvPr>
              <p:cNvSpPr txBox="1"/>
              <p:nvPr/>
            </p:nvSpPr>
            <p:spPr>
              <a:xfrm>
                <a:off x="3090313" y="2756225"/>
                <a:ext cx="1269299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GM-240D</a:t>
                </a:r>
              </a:p>
              <a:p>
                <a:pPr marL="92072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ea typeface="微軟正黑體"/>
                  </a:rPr>
                  <a:t>24” Dual Sided Portrait Display  (FHD/600nits) </a:t>
                </a:r>
              </a:p>
            </p:txBody>
          </p:sp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54FA28FA-43D1-420C-A337-0DC7345309E2}"/>
                </a:ext>
              </a:extLst>
            </p:cNvPr>
            <p:cNvGrpSpPr/>
            <p:nvPr/>
          </p:nvGrpSpPr>
          <p:grpSpPr>
            <a:xfrm>
              <a:off x="2811770" y="3523524"/>
              <a:ext cx="1690438" cy="638021"/>
              <a:chOff x="2865959" y="3704452"/>
              <a:chExt cx="1690438" cy="638021"/>
            </a:xfrm>
          </p:grpSpPr>
          <p:sp>
            <p:nvSpPr>
              <p:cNvPr id="28" name="圓角矩形 41">
                <a:extLst>
                  <a:ext uri="{FF2B5EF4-FFF2-40B4-BE49-F238E27FC236}">
                    <a16:creationId xmlns:a16="http://schemas.microsoft.com/office/drawing/2014/main" id="{C2143F54-717E-45C4-B99D-DA8485BC9794}"/>
                  </a:ext>
                </a:extLst>
              </p:cNvPr>
              <p:cNvSpPr/>
              <p:nvPr/>
            </p:nvSpPr>
            <p:spPr>
              <a:xfrm>
                <a:off x="2865959" y="3750752"/>
                <a:ext cx="216000" cy="216000"/>
              </a:xfrm>
              <a:prstGeom prst="roundRect">
                <a:avLst/>
              </a:prstGeom>
              <a:solidFill>
                <a:srgbClr val="C2080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189">
                  <a:defRPr/>
                </a:pPr>
                <a:endParaRPr lang="zh-TW" altLang="en-US" kern="0">
                  <a:solidFill>
                    <a:schemeClr val="bg1"/>
                  </a:solidFill>
                  <a:latin typeface="Calibri"/>
                  <a:ea typeface="微軟正黑體"/>
                </a:endParaRPr>
              </a:p>
            </p:txBody>
          </p:sp>
          <p:sp>
            <p:nvSpPr>
              <p:cNvPr id="29" name="文字方塊 99">
                <a:extLst>
                  <a:ext uri="{FF2B5EF4-FFF2-40B4-BE49-F238E27FC236}">
                    <a16:creationId xmlns:a16="http://schemas.microsoft.com/office/drawing/2014/main" id="{23F80CB2-E1A0-4272-8054-E61C12C49DE8}"/>
                  </a:ext>
                </a:extLst>
              </p:cNvPr>
              <p:cNvSpPr txBox="1"/>
              <p:nvPr/>
            </p:nvSpPr>
            <p:spPr>
              <a:xfrm>
                <a:off x="3090313" y="3704452"/>
                <a:ext cx="1466084" cy="638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>
                <a:defPPr>
                  <a:defRPr lang="x-non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7312" defTabSz="913829">
                  <a:defRPr/>
                </a:pPr>
                <a:r>
                  <a:rPr lang="en-US" altLang="zh-TW" sz="1600" b="1" kern="0" dirty="0">
                    <a:solidFill>
                      <a:schemeClr val="bg1"/>
                    </a:solidFill>
                    <a:latin typeface="Calibri"/>
                    <a:ea typeface="微軟正黑體"/>
                  </a:rPr>
                  <a:t>GM-070 </a:t>
                </a:r>
              </a:p>
              <a:p>
                <a:pPr marL="92072">
                  <a:defRPr/>
                </a:pPr>
                <a:r>
                  <a:rPr lang="en-US" altLang="zh-TW" sz="1200" kern="0" dirty="0">
                    <a:solidFill>
                      <a:schemeClr val="bg1"/>
                    </a:solidFill>
                    <a:ea typeface="微軟正黑體"/>
                  </a:rPr>
                  <a:t>7”  (FHD/300nits) </a:t>
                </a:r>
              </a:p>
            </p:txBody>
          </p:sp>
        </p:grp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3C41B6E8-6C6D-48B2-B175-A0DFCB16865B}"/>
              </a:ext>
            </a:extLst>
          </p:cNvPr>
          <p:cNvGrpSpPr/>
          <p:nvPr/>
        </p:nvGrpSpPr>
        <p:grpSpPr>
          <a:xfrm>
            <a:off x="8219059" y="631633"/>
            <a:ext cx="3673729" cy="224154"/>
            <a:chOff x="8153400" y="530097"/>
            <a:chExt cx="3673729" cy="224154"/>
          </a:xfrm>
        </p:grpSpPr>
        <p:pic>
          <p:nvPicPr>
            <p:cNvPr id="49" name="object 3">
              <a:extLst>
                <a:ext uri="{FF2B5EF4-FFF2-40B4-BE49-F238E27FC236}">
                  <a16:creationId xmlns:a16="http://schemas.microsoft.com/office/drawing/2014/main" id="{967F0A0B-A270-4F54-8250-70B50FCC77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400" y="565404"/>
              <a:ext cx="176783" cy="185928"/>
            </a:xfrm>
            <a:prstGeom prst="rect">
              <a:avLst/>
            </a:prstGeom>
          </p:spPr>
        </p:pic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612AF046-CDE5-4CB9-A3B5-CAAFC5959F53}"/>
                </a:ext>
              </a:extLst>
            </p:cNvPr>
            <p:cNvSpPr txBox="1"/>
            <p:nvPr/>
          </p:nvSpPr>
          <p:spPr>
            <a:xfrm>
              <a:off x="8401050" y="545972"/>
              <a:ext cx="85153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Released/MP</a:t>
              </a:r>
              <a:endParaRPr sz="1200">
                <a:latin typeface="Calibri"/>
                <a:cs typeface="Calibri"/>
              </a:endParaRPr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2B23A58D-B6F9-4C2C-B614-72E1B9894900}"/>
                </a:ext>
              </a:extLst>
            </p:cNvPr>
            <p:cNvSpPr txBox="1"/>
            <p:nvPr/>
          </p:nvSpPr>
          <p:spPr>
            <a:xfrm>
              <a:off x="9647046" y="535940"/>
              <a:ext cx="128397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Calibri"/>
                  <a:cs typeface="Calibri"/>
                </a:rPr>
                <a:t>Under</a:t>
              </a:r>
              <a:r>
                <a:rPr sz="12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Development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52" name="object 6">
              <a:extLst>
                <a:ext uri="{FF2B5EF4-FFF2-40B4-BE49-F238E27FC236}">
                  <a16:creationId xmlns:a16="http://schemas.microsoft.com/office/drawing/2014/main" id="{0207A056-A8D7-47F5-82CC-399B5145674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96983" y="556259"/>
              <a:ext cx="175260" cy="187451"/>
            </a:xfrm>
            <a:prstGeom prst="rect">
              <a:avLst/>
            </a:prstGeom>
          </p:spPr>
        </p:pic>
        <p:sp>
          <p:nvSpPr>
            <p:cNvPr id="53" name="object 7">
              <a:extLst>
                <a:ext uri="{FF2B5EF4-FFF2-40B4-BE49-F238E27FC236}">
                  <a16:creationId xmlns:a16="http://schemas.microsoft.com/office/drawing/2014/main" id="{770D0F99-69CC-479C-8BB0-871D344D1859}"/>
                </a:ext>
              </a:extLst>
            </p:cNvPr>
            <p:cNvSpPr txBox="1"/>
            <p:nvPr/>
          </p:nvSpPr>
          <p:spPr>
            <a:xfrm>
              <a:off x="11265789" y="530097"/>
              <a:ext cx="56134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spc="-10" dirty="0">
                  <a:solidFill>
                    <a:srgbClr val="FFFFFF"/>
                  </a:solidFill>
                  <a:latin typeface="Calibri"/>
                  <a:cs typeface="Calibri"/>
                </a:rPr>
                <a:t>Planning</a:t>
              </a:r>
              <a:endParaRPr sz="1200">
                <a:latin typeface="Calibri"/>
                <a:cs typeface="Calibri"/>
              </a:endParaRPr>
            </a:p>
          </p:txBody>
        </p:sp>
        <p:pic>
          <p:nvPicPr>
            <p:cNvPr id="54" name="object 8">
              <a:extLst>
                <a:ext uri="{FF2B5EF4-FFF2-40B4-BE49-F238E27FC236}">
                  <a16:creationId xmlns:a16="http://schemas.microsoft.com/office/drawing/2014/main" id="{DF1A6602-1ACB-4465-A15D-1243566A5E0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50523" y="539495"/>
              <a:ext cx="176783" cy="187451"/>
            </a:xfrm>
            <a:prstGeom prst="rect">
              <a:avLst/>
            </a:prstGeom>
          </p:spPr>
        </p:pic>
      </p:grpSp>
      <p:sp>
        <p:nvSpPr>
          <p:cNvPr id="55" name="圓角矩形 38">
            <a:extLst>
              <a:ext uri="{FF2B5EF4-FFF2-40B4-BE49-F238E27FC236}">
                <a16:creationId xmlns:a16="http://schemas.microsoft.com/office/drawing/2014/main" id="{44CBE40A-2D63-49AF-9601-8B5C964441F2}"/>
              </a:ext>
            </a:extLst>
          </p:cNvPr>
          <p:cNvSpPr/>
          <p:nvPr/>
        </p:nvSpPr>
        <p:spPr>
          <a:xfrm>
            <a:off x="6435885" y="5149880"/>
            <a:ext cx="216000" cy="216000"/>
          </a:xfrm>
          <a:prstGeom prst="roundRect">
            <a:avLst/>
          </a:prstGeom>
          <a:solidFill>
            <a:srgbClr val="1DFF83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endParaRPr lang="zh-TW" altLang="en-US" kern="0" dirty="0">
              <a:solidFill>
                <a:schemeClr val="bg1"/>
              </a:solidFill>
              <a:latin typeface="Calibri"/>
              <a:ea typeface="微軟正黑體"/>
            </a:endParaRP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B84A23F4-08F8-4CC4-904A-8BCB972601C2}"/>
              </a:ext>
            </a:extLst>
          </p:cNvPr>
          <p:cNvGrpSpPr/>
          <p:nvPr/>
        </p:nvGrpSpPr>
        <p:grpSpPr>
          <a:xfrm>
            <a:off x="5079653" y="1666546"/>
            <a:ext cx="2335684" cy="638021"/>
            <a:chOff x="6502621" y="3301268"/>
            <a:chExt cx="2335684" cy="638021"/>
          </a:xfrm>
        </p:grpSpPr>
        <p:sp>
          <p:nvSpPr>
            <p:cNvPr id="57" name="圓角矩形 38">
              <a:extLst>
                <a:ext uri="{FF2B5EF4-FFF2-40B4-BE49-F238E27FC236}">
                  <a16:creationId xmlns:a16="http://schemas.microsoft.com/office/drawing/2014/main" id="{8268B322-E0AF-4E44-AAAC-3C9F95500A0E}"/>
                </a:ext>
              </a:extLst>
            </p:cNvPr>
            <p:cNvSpPr/>
            <p:nvPr/>
          </p:nvSpPr>
          <p:spPr>
            <a:xfrm>
              <a:off x="6502621" y="3349060"/>
              <a:ext cx="216000" cy="216000"/>
            </a:xfrm>
            <a:prstGeom prst="roundRect">
              <a:avLst/>
            </a:prstGeom>
            <a:solidFill>
              <a:srgbClr val="1DFF83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189">
                <a:defRPr/>
              </a:pPr>
              <a:endParaRPr lang="zh-TW" altLang="en-US" kern="0" dirty="0">
                <a:solidFill>
                  <a:schemeClr val="bg1"/>
                </a:solidFill>
                <a:latin typeface="Calibri"/>
                <a:ea typeface="微軟正黑體"/>
              </a:endParaRPr>
            </a:p>
          </p:txBody>
        </p:sp>
        <p:sp>
          <p:nvSpPr>
            <p:cNvPr id="58" name="文字方塊 86">
              <a:extLst>
                <a:ext uri="{FF2B5EF4-FFF2-40B4-BE49-F238E27FC236}">
                  <a16:creationId xmlns:a16="http://schemas.microsoft.com/office/drawing/2014/main" id="{53615936-F73B-40ED-856D-BC345D15228F}"/>
                </a:ext>
              </a:extLst>
            </p:cNvPr>
            <p:cNvSpPr txBox="1"/>
            <p:nvPr/>
          </p:nvSpPr>
          <p:spPr>
            <a:xfrm>
              <a:off x="6718621" y="3301268"/>
              <a:ext cx="2119684" cy="6380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7312" defTabSz="913829">
                <a:defRPr/>
              </a:pPr>
              <a:r>
                <a:rPr lang="en-US" altLang="zh-TW" sz="1600" b="1" kern="0" dirty="0">
                  <a:solidFill>
                    <a:schemeClr val="bg1"/>
                  </a:solidFill>
                  <a:latin typeface="Calibri"/>
                  <a:ea typeface="微軟正黑體"/>
                </a:rPr>
                <a:t>GM-490</a:t>
              </a:r>
            </a:p>
            <a:p>
              <a:pPr marL="107312" defTabSz="913829"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49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”J</a:t>
              </a: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/C 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(UHD/</a:t>
              </a: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5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00nits)</a:t>
              </a:r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D82D23AF-1B3E-4B91-A24D-B94FAF144C37}"/>
              </a:ext>
            </a:extLst>
          </p:cNvPr>
          <p:cNvGrpSpPr/>
          <p:nvPr/>
        </p:nvGrpSpPr>
        <p:grpSpPr>
          <a:xfrm>
            <a:off x="5077792" y="2285267"/>
            <a:ext cx="2335684" cy="638021"/>
            <a:chOff x="6502621" y="2380632"/>
            <a:chExt cx="2335684" cy="638021"/>
          </a:xfrm>
        </p:grpSpPr>
        <p:sp>
          <p:nvSpPr>
            <p:cNvPr id="60" name="圓角矩形 38">
              <a:extLst>
                <a:ext uri="{FF2B5EF4-FFF2-40B4-BE49-F238E27FC236}">
                  <a16:creationId xmlns:a16="http://schemas.microsoft.com/office/drawing/2014/main" id="{ACE30BA0-7DC5-40E3-A7E7-B64986080188}"/>
                </a:ext>
              </a:extLst>
            </p:cNvPr>
            <p:cNvSpPr/>
            <p:nvPr/>
          </p:nvSpPr>
          <p:spPr>
            <a:xfrm>
              <a:off x="6502621" y="2428424"/>
              <a:ext cx="216000" cy="216000"/>
            </a:xfrm>
            <a:prstGeom prst="roundRect">
              <a:avLst/>
            </a:prstGeom>
            <a:solidFill>
              <a:srgbClr val="1DFF83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189">
                <a:defRPr/>
              </a:pPr>
              <a:endParaRPr lang="zh-TW" altLang="en-US" kern="0" dirty="0">
                <a:solidFill>
                  <a:schemeClr val="bg1"/>
                </a:solidFill>
                <a:latin typeface="Calibri"/>
                <a:ea typeface="微軟正黑體"/>
              </a:endParaRPr>
            </a:p>
          </p:txBody>
        </p:sp>
        <p:sp>
          <p:nvSpPr>
            <p:cNvPr id="61" name="文字方塊 86">
              <a:extLst>
                <a:ext uri="{FF2B5EF4-FFF2-40B4-BE49-F238E27FC236}">
                  <a16:creationId xmlns:a16="http://schemas.microsoft.com/office/drawing/2014/main" id="{E039B9DA-A4B5-4D1D-85D7-3F530F847F0B}"/>
                </a:ext>
              </a:extLst>
            </p:cNvPr>
            <p:cNvSpPr txBox="1"/>
            <p:nvPr/>
          </p:nvSpPr>
          <p:spPr>
            <a:xfrm>
              <a:off x="6718621" y="2380632"/>
              <a:ext cx="2119684" cy="6380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7312" defTabSz="913829">
                <a:defRPr/>
              </a:pPr>
              <a:r>
                <a:rPr lang="en-US" altLang="zh-TW" sz="1600" b="1" kern="0" dirty="0">
                  <a:solidFill>
                    <a:schemeClr val="bg1"/>
                  </a:solidFill>
                  <a:latin typeface="Calibri"/>
                  <a:ea typeface="微軟正黑體"/>
                </a:rPr>
                <a:t>GM-550</a:t>
              </a:r>
            </a:p>
            <a:p>
              <a:pPr marL="107312" defTabSz="913829"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55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”J/C</a:t>
              </a:r>
              <a:r>
                <a:rPr lang="zh-TW" altLang="en-US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 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(UHD/</a:t>
              </a:r>
              <a:r>
                <a:rPr lang="en-US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5</a:t>
              </a:r>
              <a:r>
                <a:rPr lang="it-IT" altLang="zh-TW" sz="1200" kern="0" dirty="0">
                  <a:solidFill>
                    <a:schemeClr val="bg1"/>
                  </a:solidFill>
                  <a:latin typeface="Calibri"/>
                  <a:ea typeface="微軟正黑體"/>
                </a:rPr>
                <a:t>00nits)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656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55ABB32-3668-40C5-B6C8-650D34474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>
                <a:latin typeface="Ubuntu"/>
              </a:rPr>
              <a:t>Thank You. </a:t>
            </a:r>
            <a:endParaRPr lang="zh-TW" altLang="en-US" sz="3600" dirty="0">
              <a:latin typeface="Ubuntu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No. 66, </a:t>
            </a:r>
            <a:r>
              <a:rPr lang="en-US" altLang="zh-TW" dirty="0" err="1"/>
              <a:t>Huaya</a:t>
            </a:r>
            <a:r>
              <a:rPr lang="en-US" altLang="zh-TW" dirty="0"/>
              <a:t> 1st Rd., </a:t>
            </a:r>
            <a:r>
              <a:rPr lang="en-US" altLang="zh-TW" dirty="0" err="1"/>
              <a:t>Guishan</a:t>
            </a:r>
            <a:r>
              <a:rPr lang="en-US" altLang="zh-TW" dirty="0"/>
              <a:t> Dist., Taoyuan City 333411, Taiwan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TW" dirty="0"/>
              <a:t>Tel: +886-3-216-5088</a:t>
            </a:r>
            <a:br>
              <a:rPr lang="en-US" altLang="zh-TW" dirty="0"/>
            </a:br>
            <a:r>
              <a:rPr lang="en-US" altLang="zh-TW" dirty="0"/>
              <a:t>Fax: +886-3-328-5706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/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856836910"/>
      </p:ext>
    </p:extLst>
  </p:cSld>
  <p:clrMapOvr>
    <a:masterClrMapping/>
  </p:clrMapOvr>
</p:sld>
</file>

<file path=ppt/theme/theme1.xml><?xml version="1.0" encoding="utf-8"?>
<a:theme xmlns:a="http://schemas.openxmlformats.org/drawingml/2006/main" name="ADLINK 2026 Calibri Dark 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13" id="{2481D530-8377-4396-89FD-29E7D0B529D3}" vid="{F7B25EEB-2ADA-43FC-BEBE-E710DE7FA347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c915b3-e54f-4681-a74f-d3b4d87ccd04">
      <Terms xmlns="http://schemas.microsoft.com/office/infopath/2007/PartnerControls"/>
    </lcf76f155ced4ddcb4097134ff3c332f>
    <TaxCatchAll xmlns="0b22a25b-a70a-4b74-b140-ec89a5a552dd" xsi:nil="true"/>
    <ProductCategory xmlns="e1c915b3-e54f-4681-a74f-d3b4d87ccd04" xsi:nil="true"/>
    <Industry xmlns="e1c915b3-e54f-4681-a74f-d3b4d87ccd04" xsi:nil="true"/>
    <_ResourceType xmlns="http://schemas.microsoft.com/sharepoint/v3/fields" xsi:nil="true"/>
    <Usage_x0020_Restriction xmlns="e1c915b3-e54f-4681-a74f-d3b4d87ccd04">
      <Value>Public Ready</Value>
    </Usage_x0020_Restriction>
    <FileType xmlns="e1c915b3-e54f-4681-a74f-d3b4d87ccd0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2699F1C4C60A418E7EBE151B6F3D78" ma:contentTypeVersion="27" ma:contentTypeDescription="Create a new document." ma:contentTypeScope="" ma:versionID="106e96aae0749b0c0e68c95112402374">
  <xsd:schema xmlns:xsd="http://www.w3.org/2001/XMLSchema" xmlns:xs="http://www.w3.org/2001/XMLSchema" xmlns:p="http://schemas.microsoft.com/office/2006/metadata/properties" xmlns:ns2="e1c915b3-e54f-4681-a74f-d3b4d87ccd04" xmlns:ns3="0b22a25b-a70a-4b74-b140-ec89a5a552dd" xmlns:ns4="http://schemas.microsoft.com/sharepoint/v3/fields" targetNamespace="http://schemas.microsoft.com/office/2006/metadata/properties" ma:root="true" ma:fieldsID="71dd4a20d9e4bafd22a4de9d342122a4" ns2:_="" ns3:_="" ns4:_="">
    <xsd:import namespace="e1c915b3-e54f-4681-a74f-d3b4d87ccd04"/>
    <xsd:import namespace="0b22a25b-a70a-4b74-b140-ec89a5a552d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Usage_x0020_Restriction" minOccurs="0"/>
                <xsd:element ref="ns4:_ResourceType" minOccurs="0"/>
                <xsd:element ref="ns2:ProductCategory" minOccurs="0"/>
                <xsd:element ref="ns2:Industry" minOccurs="0"/>
                <xsd:element ref="ns2:FileTyp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915b3-e54f-4681-a74f-d3b4d87ccd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Usage_x0020_Restriction" ma:index="18" nillable="true" ma:displayName="Use Restriction" ma:default="Public Ready" ma:format="Dropdown" ma:internalName="Usage_x0020_Restriction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Public Ready"/>
                        <xsd:enumeration value="Internal Only"/>
                        <xsd:enumeration value="NDA Required"/>
                        <xsd:enumeration value="Partner Ready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ProductCategory" ma:index="20" nillable="true" ma:displayName="Product Category" ma:format="Dropdown" ma:internalName="Product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M/OM"/>
                    <xsd:enumeration value="SP_STC_Titan"/>
                    <xsd:enumeration value="MXM"/>
                  </xsd:restriction>
                </xsd:simpleType>
              </xsd:element>
            </xsd:sequence>
          </xsd:extension>
        </xsd:complexContent>
      </xsd:complexType>
    </xsd:element>
    <xsd:element name="Industry" ma:index="21" nillable="true" ma:displayName="Industry" ma:format="Dropdown" ma:internalName="Industry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Manufacturing"/>
                        <xsd:enumeration value="Transportation"/>
                        <xsd:enumeration value="Healthcare"/>
                        <xsd:enumeration value="Retail"/>
                        <xsd:enumeration value="Gaming"/>
                        <xsd:enumeration value="All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FileType" ma:index="22" nillable="true" ma:displayName="Format" ma:format="Dropdown" ma:internalName="FileType">
      <xsd:simpleType>
        <xsd:restriction base="dms:Choice">
          <xsd:enumeration value="MP4"/>
          <xsd:enumeration value="MP3"/>
          <xsd:enumeration value="PDF"/>
          <xsd:enumeration value="PPT"/>
        </xsd:restriction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03d404d-d69f-4e96-b93d-6aa458f7e5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2a25b-a70a-4b74-b140-ec89a5a552d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157f0cbd-4fbb-4b08-af75-5f915666ad50}" ma:internalName="TaxCatchAll" ma:showField="CatchAllData" ma:web="0b22a25b-a70a-4b74-b140-ec89a5a552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9" nillable="true" ma:displayName="Resource Type" ma:description="A set of categories, functions, genres or aggregation levels" ma:format="Dropdown" ma:internalName="_ResourceType">
      <xsd:simpleType>
        <xsd:restriction base="dms:Choice">
          <xsd:enumeration value="Solution Brief"/>
          <xsd:enumeration value="Use Case"/>
          <xsd:enumeration value="Application Video"/>
          <xsd:enumeration value="Infographic"/>
          <xsd:enumeration value="Product Brief (Flyer)"/>
          <xsd:enumeration value="Brochure"/>
          <xsd:enumeration value="Product Video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6C231-CC31-4CC9-8188-BC648983E6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05FB6A-5EDA-459B-9B02-94F1D048918D}">
  <ds:schemaRefs>
    <ds:schemaRef ds:uri="http://schemas.microsoft.com/office/2006/documentManagement/types"/>
    <ds:schemaRef ds:uri="5cf6a98e-8202-42b6-94e6-d15a3d86e53c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f4a4b836-8631-4979-9f94-26b6da803304"/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e1c915b3-e54f-4681-a74f-d3b4d87ccd04"/>
    <ds:schemaRef ds:uri="0b22a25b-a70a-4b74-b140-ec89a5a552dd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864392AD-1AF8-4686-97DC-CF42C3C78F81}"/>
</file>

<file path=docProps/app.xml><?xml version="1.0" encoding="utf-8"?>
<Properties xmlns="http://schemas.openxmlformats.org/officeDocument/2006/extended-properties" xmlns:vt="http://schemas.openxmlformats.org/officeDocument/2006/docPropsVTypes">
  <Template>ADLINK Edge Visualization BU Introduction_202601</Template>
  <TotalTime>6636</TotalTime>
  <Words>858</Words>
  <Application>Microsoft Office PowerPoint</Application>
  <PresentationFormat>寬螢幕</PresentationFormat>
  <Paragraphs>236</Paragraphs>
  <Slides>8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ADLINK 2026 Calibri Dark Mode</vt:lpstr>
      <vt:lpstr>2026 Q2 Roadmap​</vt:lpstr>
      <vt:lpstr>Edge Visualization BU</vt:lpstr>
      <vt:lpstr>Industrial Display Solutions</vt:lpstr>
      <vt:lpstr>PowerPoint 簡報</vt:lpstr>
      <vt:lpstr>Healthcare Solutions</vt:lpstr>
      <vt:lpstr>Gaming Solutions</vt:lpstr>
      <vt:lpstr>Gaming Monitors</vt:lpstr>
      <vt:lpstr>Thank You.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Victoria Wang</dc:creator>
  <cp:lastModifiedBy>Amy Liu</cp:lastModifiedBy>
  <cp:revision>507</cp:revision>
  <dcterms:created xsi:type="dcterms:W3CDTF">2026-01-26T05:42:04Z</dcterms:created>
  <dcterms:modified xsi:type="dcterms:W3CDTF">2026-05-05T02:41:07Z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0x010100142699F1C4C60A418E7EBE151B6F3D78</vt:lpwstr>
  </property>
  <property fmtid="{D5CDD505-2E9C-101B-9397-08002B2CF9AE}" pid="3" name="MediaServiceImageTags">
    <vt:lpwstr/>
  </property>
</Properties>
</file>